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</p:sldIdLst>
  <p:sldSz cy="5143500" cx="9144000"/>
  <p:notesSz cx="6858000" cy="9144000"/>
  <p:embeddedFontLst>
    <p:embeddedFont>
      <p:font typeface="Average"/>
      <p:regular r:id="rId57"/>
    </p:embeddedFont>
    <p:embeddedFont>
      <p:font typeface="Vidaloka"/>
      <p:regular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CD5BE32-8F58-43E5-97F7-2C0C25BF345E}">
  <a:tblStyle styleId="{5CD5BE32-8F58-43E5-97F7-2C0C25BF34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font" Target="fonts/Average-regular.fntdata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58" Type="http://schemas.openxmlformats.org/officeDocument/2006/relationships/font" Target="fonts/Vidaloka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bc67aa3b4f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bc67aa3b4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bc67aa3b4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bc67aa3b4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bc71bf60d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bc71bf60d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c70acb700c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c70acb700c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c70acb700c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c70acb700c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c70acb700c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c70acb700c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c70acb700c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c70acb700c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c70acb700c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c70acb700c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c70acb700c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c70acb700c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c70acb700c_0_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c70acb700c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c151a4a77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c151a4a77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c70acb700c_0_7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c70acb700c_0_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c70acb700c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c70acb700c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c70acb700c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c70acb700c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c70acb700c_0_8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c70acb700c_0_8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c70acb700c_0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c70acb700c_0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c70acb700c_0_8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c70acb700c_0_8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c70acb700c_0_9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c70acb700c_0_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c70acb700c_0_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c70acb700c_0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c70acb700c_0_1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c70acb700c_0_1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c70acb700c_0_1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c70acb700c_0_1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151a4a77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151a4a77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c70acb700c_0_1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c70acb700c_0_1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c70acb700c_0_1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c70acb700c_0_1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c70acb700c_0_9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c70acb700c_0_9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c70acb700c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c70acb700c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c70acb700c_0_1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c70acb700c_0_1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c70acb700c_0_1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c70acb700c_0_1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c70acb700c_0_1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c70acb700c_0_1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c70acb700c_0_1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1c70acb700c_0_1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c70acb700c_0_1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c70acb700c_0_1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c70acb700c_0_1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c70acb700c_0_1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a4384e42bc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a4384e42b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c70acb700c_0_1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c70acb700c_0_1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c70acb700c_0_1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c70acb700c_0_1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c70acb700c_0_1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c70acb700c_0_1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c70acb700c_0_17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c70acb700c_0_1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Nokia:不排除提告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c70acb700c_0_1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c70acb700c_0_1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c70acb700c_0_1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c70acb700c_0_1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c70acb700c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c70acb700c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c70acb700c_1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1c70acb700c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c70acb700c_1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c70acb700c_1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c70acb700c_1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c70acb700c_1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a4384e42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a4384e42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https://ithelp.ithome.com.tw/articles/10187869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a4384e42bc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a4384e42bc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a4384e42b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a4384e42b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a4384e42b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a4384e42b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c70acb700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c70acb70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A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6.png"/><Relationship Id="rId6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RNcyVntoNX9Q8Q9-JLMhckP_0gRUn9Tx/view" TargetMode="External"/><Relationship Id="rId4" Type="http://schemas.openxmlformats.org/officeDocument/2006/relationships/image" Target="../media/image5.jpg"/><Relationship Id="rId5" Type="http://schemas.openxmlformats.org/officeDocument/2006/relationships/image" Target="../media/image12.png"/><Relationship Id="rId6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RcFwYpSL_nBFvdnJhaod4iXNFpSE1eLh/view" TargetMode="External"/><Relationship Id="rId4" Type="http://schemas.openxmlformats.org/officeDocument/2006/relationships/image" Target="../media/image23.jpg"/><Relationship Id="rId5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drive.google.com/file/d/1RjMyD9Gyfvmb9h0PmWmQeFezWs9Xky6H/view" TargetMode="External"/><Relationship Id="rId4" Type="http://schemas.openxmlformats.org/officeDocument/2006/relationships/image" Target="../media/image39.jpg"/><Relationship Id="rId5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drive.google.com/file/d/1RxWaXEVOXg-HGEWhWsNv3U1jCys9oTHG/view" TargetMode="External"/><Relationship Id="rId4" Type="http://schemas.openxmlformats.org/officeDocument/2006/relationships/image" Target="../media/image50.jpg"/><Relationship Id="rId5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drive.google.com/file/d/1RvvWqJZ8zq7ZU8-o_6ySWx5J2zawr4Ky/view" TargetMode="External"/><Relationship Id="rId4" Type="http://schemas.openxmlformats.org/officeDocument/2006/relationships/image" Target="../media/image40.jpg"/><Relationship Id="rId5" Type="http://schemas.openxmlformats.org/officeDocument/2006/relationships/image" Target="../media/image4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Relationship Id="rId4" Type="http://schemas.openxmlformats.org/officeDocument/2006/relationships/hyperlink" Target="http://drive.google.com/file/d/1RyfjSM1q7xzzCfQmGMfDuxFozB0wQz2R/view" TargetMode="External"/><Relationship Id="rId5" Type="http://schemas.openxmlformats.org/officeDocument/2006/relationships/image" Target="../media/image51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png"/><Relationship Id="rId4" Type="http://schemas.openxmlformats.org/officeDocument/2006/relationships/hyperlink" Target="http://drive.google.com/file/d/1S-tH0TdBxRfLkxUhW0uNGYw33HliiCsu/view" TargetMode="External"/><Relationship Id="rId5" Type="http://schemas.openxmlformats.org/officeDocument/2006/relationships/image" Target="../media/image49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/>
          <p:nvPr/>
        </p:nvSpPr>
        <p:spPr>
          <a:xfrm>
            <a:off x="-239550" y="-134175"/>
            <a:ext cx="9676800" cy="5518800"/>
          </a:xfrm>
          <a:prstGeom prst="rect">
            <a:avLst/>
          </a:prstGeom>
          <a:solidFill>
            <a:srgbClr val="667885">
              <a:alpha val="309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5"/>
          <p:cNvSpPr txBox="1"/>
          <p:nvPr>
            <p:ph type="ctrTitle"/>
          </p:nvPr>
        </p:nvSpPr>
        <p:spPr>
          <a:xfrm>
            <a:off x="3732177" y="382250"/>
            <a:ext cx="6062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9600">
                <a:solidFill>
                  <a:srgbClr val="1C4587"/>
                </a:solidFill>
              </a:rPr>
              <a:t>聊癒</a:t>
            </a:r>
            <a:endParaRPr b="1" sz="9600">
              <a:solidFill>
                <a:srgbClr val="1C4587"/>
              </a:solidFill>
            </a:endParaRPr>
          </a:p>
        </p:txBody>
      </p:sp>
      <p:sp>
        <p:nvSpPr>
          <p:cNvPr id="101" name="Google Shape;101;p25"/>
          <p:cNvSpPr txBox="1"/>
          <p:nvPr/>
        </p:nvSpPr>
        <p:spPr>
          <a:xfrm>
            <a:off x="5075125" y="2207250"/>
            <a:ext cx="337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1C4587"/>
                </a:solidFill>
              </a:rPr>
              <a:t>一款改變你聊天體驗的APP</a:t>
            </a:r>
            <a:endParaRPr b="1" sz="1800">
              <a:solidFill>
                <a:srgbClr val="1C4587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A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/>
          <p:nvPr/>
        </p:nvSpPr>
        <p:spPr>
          <a:xfrm>
            <a:off x="0" y="296000"/>
            <a:ext cx="2765700" cy="740100"/>
          </a:xfrm>
          <a:prstGeom prst="rect">
            <a:avLst/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45425A"/>
                </a:solidFill>
              </a:rPr>
              <a:t>註冊</a:t>
            </a:r>
            <a:r>
              <a:rPr b="1" lang="zh-TW" sz="3000">
                <a:solidFill>
                  <a:srgbClr val="45425A"/>
                </a:solidFill>
              </a:rPr>
              <a:t>頁面</a:t>
            </a:r>
            <a:endParaRPr b="1" sz="3000">
              <a:solidFill>
                <a:srgbClr val="45425A"/>
              </a:solidFill>
            </a:endParaRPr>
          </a:p>
        </p:txBody>
      </p:sp>
      <p:pic>
        <p:nvPicPr>
          <p:cNvPr id="202" name="Google Shape;2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9750" y="0"/>
            <a:ext cx="23131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4"/>
          <p:cNvSpPr/>
          <p:nvPr/>
        </p:nvSpPr>
        <p:spPr>
          <a:xfrm>
            <a:off x="6570200" y="484963"/>
            <a:ext cx="2229900" cy="562200"/>
          </a:xfrm>
          <a:prstGeom prst="rect">
            <a:avLst/>
          </a:prstGeom>
          <a:solidFill>
            <a:srgbClr val="667885">
              <a:alpha val="309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    </a:t>
            </a:r>
            <a:r>
              <a:rPr b="1" lang="zh-TW"/>
              <a:t>頭像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點選</a:t>
            </a:r>
            <a:r>
              <a:rPr lang="zh-TW"/>
              <a:t>選擇相簿內圖片</a:t>
            </a:r>
            <a:r>
              <a:rPr lang="zh-TW"/>
              <a:t> </a:t>
            </a:r>
            <a:endParaRPr/>
          </a:p>
        </p:txBody>
      </p:sp>
      <p:sp>
        <p:nvSpPr>
          <p:cNvPr id="204" name="Google Shape;204;p34"/>
          <p:cNvSpPr/>
          <p:nvPr/>
        </p:nvSpPr>
        <p:spPr>
          <a:xfrm flipH="1">
            <a:off x="6362473" y="374588"/>
            <a:ext cx="484800" cy="812400"/>
          </a:xfrm>
          <a:prstGeom prst="parallelogram">
            <a:avLst>
              <a:gd fmla="val 25000" name="adj"/>
            </a:avLst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5" name="Google Shape;205;p34"/>
          <p:cNvCxnSpPr>
            <a:stCxn id="204" idx="2"/>
          </p:cNvCxnSpPr>
          <p:nvPr/>
        </p:nvCxnSpPr>
        <p:spPr>
          <a:xfrm rot="10800000">
            <a:off x="5362273" y="526388"/>
            <a:ext cx="1060800" cy="254400"/>
          </a:xfrm>
          <a:prstGeom prst="bentConnector3">
            <a:avLst>
              <a:gd fmla="val 52856" name="adj1"/>
            </a:avLst>
          </a:prstGeom>
          <a:noFill/>
          <a:ln cap="flat" cmpd="sng" w="19050">
            <a:solidFill>
              <a:srgbClr val="0D5C6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06" name="Google Shape;206;p34"/>
          <p:cNvSpPr/>
          <p:nvPr/>
        </p:nvSpPr>
        <p:spPr>
          <a:xfrm>
            <a:off x="6838525" y="1928825"/>
            <a:ext cx="2229900" cy="562200"/>
          </a:xfrm>
          <a:prstGeom prst="rect">
            <a:avLst/>
          </a:prstGeom>
          <a:solidFill>
            <a:srgbClr val="667885">
              <a:alpha val="309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    </a:t>
            </a:r>
            <a:r>
              <a:rPr b="1" lang="zh-TW"/>
              <a:t>暱稱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</a:t>
            </a:r>
            <a:r>
              <a:rPr lang="zh-TW"/>
              <a:t>之後可以修改</a:t>
            </a:r>
            <a:endParaRPr/>
          </a:p>
        </p:txBody>
      </p:sp>
      <p:sp>
        <p:nvSpPr>
          <p:cNvPr id="207" name="Google Shape;207;p34"/>
          <p:cNvSpPr/>
          <p:nvPr/>
        </p:nvSpPr>
        <p:spPr>
          <a:xfrm flipH="1">
            <a:off x="6630798" y="1818450"/>
            <a:ext cx="484800" cy="812400"/>
          </a:xfrm>
          <a:prstGeom prst="parallelogram">
            <a:avLst>
              <a:gd fmla="val 25000" name="adj"/>
            </a:avLst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8" name="Google Shape;208;p34"/>
          <p:cNvCxnSpPr>
            <a:stCxn id="207" idx="2"/>
          </p:cNvCxnSpPr>
          <p:nvPr/>
        </p:nvCxnSpPr>
        <p:spPr>
          <a:xfrm flipH="1">
            <a:off x="6111198" y="2224650"/>
            <a:ext cx="580200" cy="6600"/>
          </a:xfrm>
          <a:prstGeom prst="bentConnector3">
            <a:avLst>
              <a:gd fmla="val 55222" name="adj1"/>
            </a:avLst>
          </a:prstGeom>
          <a:noFill/>
          <a:ln cap="flat" cmpd="sng" w="19050">
            <a:solidFill>
              <a:srgbClr val="0D5C6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09" name="Google Shape;209;p34"/>
          <p:cNvSpPr/>
          <p:nvPr/>
        </p:nvSpPr>
        <p:spPr>
          <a:xfrm>
            <a:off x="1529150" y="1393163"/>
            <a:ext cx="1844100" cy="562200"/>
          </a:xfrm>
          <a:prstGeom prst="rect">
            <a:avLst/>
          </a:prstGeom>
          <a:solidFill>
            <a:srgbClr val="667885">
              <a:alpha val="309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    </a:t>
            </a:r>
            <a:r>
              <a:rPr b="1" lang="zh-TW"/>
              <a:t>電話號碼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</a:t>
            </a:r>
            <a:r>
              <a:rPr lang="zh-TW"/>
              <a:t>視同登入帳號</a:t>
            </a:r>
            <a:r>
              <a:rPr lang="zh-TW"/>
              <a:t> </a:t>
            </a:r>
            <a:endParaRPr/>
          </a:p>
        </p:txBody>
      </p:sp>
      <p:sp>
        <p:nvSpPr>
          <p:cNvPr id="210" name="Google Shape;210;p34"/>
          <p:cNvSpPr/>
          <p:nvPr/>
        </p:nvSpPr>
        <p:spPr>
          <a:xfrm flipH="1">
            <a:off x="1321423" y="1282788"/>
            <a:ext cx="484800" cy="812400"/>
          </a:xfrm>
          <a:prstGeom prst="parallelogram">
            <a:avLst>
              <a:gd fmla="val 25000" name="adj"/>
            </a:avLst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1" name="Google Shape;211;p34"/>
          <p:cNvCxnSpPr>
            <a:stCxn id="209" idx="3"/>
          </p:cNvCxnSpPr>
          <p:nvPr/>
        </p:nvCxnSpPr>
        <p:spPr>
          <a:xfrm>
            <a:off x="3373250" y="1674263"/>
            <a:ext cx="603900" cy="834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D5C6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12" name="Google Shape;212;p34"/>
          <p:cNvSpPr/>
          <p:nvPr/>
        </p:nvSpPr>
        <p:spPr>
          <a:xfrm>
            <a:off x="1633013" y="2826713"/>
            <a:ext cx="1844100" cy="562200"/>
          </a:xfrm>
          <a:prstGeom prst="rect">
            <a:avLst/>
          </a:prstGeom>
          <a:solidFill>
            <a:srgbClr val="667885">
              <a:alpha val="309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    </a:t>
            </a:r>
            <a:r>
              <a:rPr b="1" lang="zh-TW"/>
              <a:t>密碼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</a:t>
            </a:r>
            <a:r>
              <a:rPr lang="zh-TW"/>
              <a:t>需要二次確認</a:t>
            </a:r>
            <a:r>
              <a:rPr lang="zh-TW"/>
              <a:t> </a:t>
            </a:r>
            <a:endParaRPr/>
          </a:p>
        </p:txBody>
      </p:sp>
      <p:sp>
        <p:nvSpPr>
          <p:cNvPr id="213" name="Google Shape;213;p34"/>
          <p:cNvSpPr/>
          <p:nvPr/>
        </p:nvSpPr>
        <p:spPr>
          <a:xfrm flipH="1">
            <a:off x="1425286" y="2716338"/>
            <a:ext cx="484800" cy="812400"/>
          </a:xfrm>
          <a:prstGeom prst="parallelogram">
            <a:avLst>
              <a:gd fmla="val 25000" name="adj"/>
            </a:avLst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4" name="Google Shape;214;p34"/>
          <p:cNvCxnSpPr>
            <a:stCxn id="212" idx="3"/>
            <a:endCxn id="202" idx="1"/>
          </p:cNvCxnSpPr>
          <p:nvPr/>
        </p:nvCxnSpPr>
        <p:spPr>
          <a:xfrm flipH="1" rot="10800000">
            <a:off x="3477113" y="2571713"/>
            <a:ext cx="512700" cy="536100"/>
          </a:xfrm>
          <a:prstGeom prst="bentConnector3">
            <a:avLst>
              <a:gd fmla="val 49994" name="adj1"/>
            </a:avLst>
          </a:prstGeom>
          <a:noFill/>
          <a:ln cap="flat" cmpd="sng" w="19050">
            <a:solidFill>
              <a:srgbClr val="0D5C6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15" name="Google Shape;215;p34"/>
          <p:cNvSpPr/>
          <p:nvPr/>
        </p:nvSpPr>
        <p:spPr>
          <a:xfrm>
            <a:off x="6933863" y="3639113"/>
            <a:ext cx="2229900" cy="562200"/>
          </a:xfrm>
          <a:prstGeom prst="rect">
            <a:avLst/>
          </a:prstGeom>
          <a:solidFill>
            <a:srgbClr val="667885">
              <a:alpha val="309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    </a:t>
            </a:r>
            <a:r>
              <a:rPr b="1" lang="zh-TW"/>
              <a:t>性別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</a:t>
            </a:r>
            <a:r>
              <a:rPr lang="zh-TW"/>
              <a:t>預設可以不說</a:t>
            </a:r>
            <a:endParaRPr/>
          </a:p>
        </p:txBody>
      </p:sp>
      <p:sp>
        <p:nvSpPr>
          <p:cNvPr id="216" name="Google Shape;216;p34"/>
          <p:cNvSpPr/>
          <p:nvPr/>
        </p:nvSpPr>
        <p:spPr>
          <a:xfrm flipH="1">
            <a:off x="6726136" y="3528738"/>
            <a:ext cx="484800" cy="812400"/>
          </a:xfrm>
          <a:prstGeom prst="parallelogram">
            <a:avLst>
              <a:gd fmla="val 25000" name="adj"/>
            </a:avLst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7" name="Google Shape;217;p34"/>
          <p:cNvCxnSpPr>
            <a:stCxn id="216" idx="2"/>
          </p:cNvCxnSpPr>
          <p:nvPr/>
        </p:nvCxnSpPr>
        <p:spPr>
          <a:xfrm rot="10800000">
            <a:off x="6269536" y="3483138"/>
            <a:ext cx="517200" cy="451800"/>
          </a:xfrm>
          <a:prstGeom prst="bentConnector3">
            <a:avLst>
              <a:gd fmla="val 55858" name="adj1"/>
            </a:avLst>
          </a:prstGeom>
          <a:noFill/>
          <a:ln cap="flat" cmpd="sng" w="19050">
            <a:solidFill>
              <a:srgbClr val="0D5C6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18" name="Google Shape;218;p34"/>
          <p:cNvSpPr/>
          <p:nvPr/>
        </p:nvSpPr>
        <p:spPr>
          <a:xfrm>
            <a:off x="2658938" y="4242713"/>
            <a:ext cx="1844100" cy="562200"/>
          </a:xfrm>
          <a:prstGeom prst="rect">
            <a:avLst/>
          </a:prstGeom>
          <a:solidFill>
            <a:srgbClr val="667885">
              <a:alpha val="309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    </a:t>
            </a:r>
            <a:r>
              <a:rPr b="1" lang="zh-TW"/>
              <a:t>註冊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</a:t>
            </a:r>
            <a:r>
              <a:rPr lang="zh-TW"/>
              <a:t>送出資料</a:t>
            </a:r>
            <a:r>
              <a:rPr lang="zh-TW"/>
              <a:t> </a:t>
            </a:r>
            <a:endParaRPr/>
          </a:p>
        </p:txBody>
      </p:sp>
      <p:sp>
        <p:nvSpPr>
          <p:cNvPr id="219" name="Google Shape;219;p34"/>
          <p:cNvSpPr/>
          <p:nvPr/>
        </p:nvSpPr>
        <p:spPr>
          <a:xfrm flipH="1">
            <a:off x="2451211" y="4132338"/>
            <a:ext cx="484800" cy="812400"/>
          </a:xfrm>
          <a:prstGeom prst="parallelogram">
            <a:avLst>
              <a:gd fmla="val 25000" name="adj"/>
            </a:avLst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0" name="Google Shape;220;p34"/>
          <p:cNvCxnSpPr>
            <a:stCxn id="218" idx="3"/>
          </p:cNvCxnSpPr>
          <p:nvPr/>
        </p:nvCxnSpPr>
        <p:spPr>
          <a:xfrm flipH="1" rot="10800000">
            <a:off x="4503038" y="3987713"/>
            <a:ext cx="512700" cy="536100"/>
          </a:xfrm>
          <a:prstGeom prst="bentConnector2">
            <a:avLst/>
          </a:prstGeom>
          <a:noFill/>
          <a:ln cap="flat" cmpd="sng" w="19050">
            <a:solidFill>
              <a:srgbClr val="0D5C63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/>
          <p:nvPr/>
        </p:nvSpPr>
        <p:spPr>
          <a:xfrm>
            <a:off x="7954200" y="385100"/>
            <a:ext cx="1189800" cy="2287800"/>
          </a:xfrm>
          <a:prstGeom prst="rect">
            <a:avLst/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45425A"/>
                </a:solidFill>
              </a:rPr>
              <a:t>註冊頁面</a:t>
            </a:r>
            <a:endParaRPr b="1" sz="3000">
              <a:solidFill>
                <a:srgbClr val="45425A"/>
              </a:solidFill>
            </a:endParaRPr>
          </a:p>
        </p:txBody>
      </p:sp>
      <p:grpSp>
        <p:nvGrpSpPr>
          <p:cNvPr id="226" name="Google Shape;226;p35"/>
          <p:cNvGrpSpPr/>
          <p:nvPr/>
        </p:nvGrpSpPr>
        <p:grpSpPr>
          <a:xfrm>
            <a:off x="417725" y="170100"/>
            <a:ext cx="2551500" cy="4973400"/>
            <a:chOff x="417725" y="170100"/>
            <a:chExt cx="2551500" cy="4973400"/>
          </a:xfrm>
        </p:grpSpPr>
        <p:pic>
          <p:nvPicPr>
            <p:cNvPr id="227" name="Google Shape;227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5457" y="304800"/>
              <a:ext cx="2176078" cy="4838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8" name="Google Shape;228;p35"/>
            <p:cNvSpPr/>
            <p:nvPr/>
          </p:nvSpPr>
          <p:spPr>
            <a:xfrm>
              <a:off x="417725" y="170100"/>
              <a:ext cx="2551500" cy="486000"/>
            </a:xfrm>
            <a:prstGeom prst="rect">
              <a:avLst/>
            </a:prstGeom>
            <a:solidFill>
              <a:srgbClr val="86A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/>
                <a:t>初始頁面</a:t>
              </a:r>
              <a:endParaRPr sz="2400"/>
            </a:p>
          </p:txBody>
        </p:sp>
      </p:grpSp>
      <p:grpSp>
        <p:nvGrpSpPr>
          <p:cNvPr id="229" name="Google Shape;229;p35"/>
          <p:cNvGrpSpPr/>
          <p:nvPr/>
        </p:nvGrpSpPr>
        <p:grpSpPr>
          <a:xfrm>
            <a:off x="2886725" y="170100"/>
            <a:ext cx="2551500" cy="4973400"/>
            <a:chOff x="2886725" y="170100"/>
            <a:chExt cx="2551500" cy="4973400"/>
          </a:xfrm>
        </p:grpSpPr>
        <p:pic>
          <p:nvPicPr>
            <p:cNvPr id="230" name="Google Shape;230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22928" y="304800"/>
              <a:ext cx="2176078" cy="4838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" name="Google Shape;231;p35"/>
            <p:cNvSpPr/>
            <p:nvPr/>
          </p:nvSpPr>
          <p:spPr>
            <a:xfrm>
              <a:off x="2886725" y="170100"/>
              <a:ext cx="2551500" cy="486000"/>
            </a:xfrm>
            <a:prstGeom prst="rect">
              <a:avLst/>
            </a:prstGeom>
            <a:solidFill>
              <a:srgbClr val="EC9A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/>
                <a:t>圖片選擇</a:t>
              </a:r>
              <a:endParaRPr sz="2400"/>
            </a:p>
          </p:txBody>
        </p:sp>
      </p:grpSp>
      <p:grpSp>
        <p:nvGrpSpPr>
          <p:cNvPr id="232" name="Google Shape;232;p35"/>
          <p:cNvGrpSpPr/>
          <p:nvPr/>
        </p:nvGrpSpPr>
        <p:grpSpPr>
          <a:xfrm>
            <a:off x="5350850" y="170100"/>
            <a:ext cx="2551500" cy="5159000"/>
            <a:chOff x="5350850" y="170100"/>
            <a:chExt cx="2551500" cy="5159000"/>
          </a:xfrm>
        </p:grpSpPr>
        <p:pic>
          <p:nvPicPr>
            <p:cNvPr id="233" name="Google Shape;233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40400" y="490400"/>
              <a:ext cx="2176078" cy="4838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" name="Google Shape;234;p35"/>
            <p:cNvSpPr/>
            <p:nvPr/>
          </p:nvSpPr>
          <p:spPr>
            <a:xfrm>
              <a:off x="5350850" y="170100"/>
              <a:ext cx="2551500" cy="486000"/>
            </a:xfrm>
            <a:prstGeom prst="rect">
              <a:avLst/>
            </a:prstGeom>
            <a:solidFill>
              <a:srgbClr val="4542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>
                  <a:solidFill>
                    <a:schemeClr val="lt1"/>
                  </a:solidFill>
                </a:rPr>
                <a:t>完成頁面</a:t>
              </a:r>
              <a:endParaRPr sz="2400">
                <a:solidFill>
                  <a:schemeClr val="lt1"/>
                </a:solidFill>
              </a:endParaRPr>
            </a:p>
          </p:txBody>
        </p:sp>
      </p:grpSp>
      <p:pic>
        <p:nvPicPr>
          <p:cNvPr id="235" name="Google Shape;235;p35"/>
          <p:cNvPicPr preferRelativeResize="0"/>
          <p:nvPr/>
        </p:nvPicPr>
        <p:blipFill rotWithShape="1">
          <a:blip r:embed="rId6">
            <a:alphaModFix/>
          </a:blip>
          <a:srcRect b="0" l="0" r="0" t="8700"/>
          <a:stretch/>
        </p:blipFill>
        <p:spPr>
          <a:xfrm>
            <a:off x="1043400" y="4414500"/>
            <a:ext cx="6572250" cy="6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/>
          <p:nvPr/>
        </p:nvSpPr>
        <p:spPr>
          <a:xfrm>
            <a:off x="6378300" y="4143500"/>
            <a:ext cx="2765700" cy="740100"/>
          </a:xfrm>
          <a:prstGeom prst="rect">
            <a:avLst/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45425A"/>
                </a:solidFill>
              </a:rPr>
              <a:t>註冊</a:t>
            </a:r>
            <a:r>
              <a:rPr b="1" lang="zh-TW" sz="3000">
                <a:solidFill>
                  <a:srgbClr val="45425A"/>
                </a:solidFill>
              </a:rPr>
              <a:t>功能</a:t>
            </a:r>
            <a:endParaRPr b="1" sz="3000">
              <a:solidFill>
                <a:srgbClr val="45425A"/>
              </a:solidFill>
            </a:endParaRPr>
          </a:p>
        </p:txBody>
      </p:sp>
      <p:pic>
        <p:nvPicPr>
          <p:cNvPr id="241" name="Google Shape;24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" y="251675"/>
            <a:ext cx="5902051" cy="4640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2" name="Google Shape;242;p36"/>
          <p:cNvGraphicFramePr/>
          <p:nvPr/>
        </p:nvGraphicFramePr>
        <p:xfrm>
          <a:off x="4164150" y="35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{5CD5BE32-8F58-43E5-97F7-2C0C25BF345E}</a:tableStyleId>
              </a:tblPr>
              <a:tblGrid>
                <a:gridCol w="1553050"/>
                <a:gridCol w="1553050"/>
                <a:gridCol w="15530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出自</a:t>
                      </a:r>
                      <a:endParaRPr>
                        <a:solidFill>
                          <a:schemeClr val="lt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D5C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功能</a:t>
                      </a:r>
                      <a:endParaRPr>
                        <a:solidFill>
                          <a:schemeClr val="lt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D5C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用在哪裡</a:t>
                      </a:r>
                      <a:endParaRPr>
                        <a:solidFill>
                          <a:schemeClr val="lt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D5C6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102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intent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頁面跳轉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102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bundle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登入成功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103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hint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各種輸入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104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顯示圖片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選取圖片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104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Log出訊息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註冊成功的訊息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/>
          <p:nvPr/>
        </p:nvSpPr>
        <p:spPr>
          <a:xfrm flipH="1" rot="10800000">
            <a:off x="2280600" y="859050"/>
            <a:ext cx="3033000" cy="4269900"/>
          </a:xfrm>
          <a:prstGeom prst="diagStripe">
            <a:avLst>
              <a:gd fmla="val 50000" name="adj"/>
            </a:avLst>
          </a:prstGeom>
          <a:solidFill>
            <a:srgbClr val="6678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7"/>
          <p:cNvSpPr/>
          <p:nvPr/>
        </p:nvSpPr>
        <p:spPr>
          <a:xfrm rot="902619">
            <a:off x="1186046" y="-400034"/>
            <a:ext cx="2209938" cy="6050768"/>
          </a:xfrm>
          <a:prstGeom prst="rect">
            <a:avLst/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9" name="Google Shape;249;p37"/>
          <p:cNvGrpSpPr/>
          <p:nvPr/>
        </p:nvGrpSpPr>
        <p:grpSpPr>
          <a:xfrm>
            <a:off x="2539000" y="1509950"/>
            <a:ext cx="1725300" cy="1607400"/>
            <a:chOff x="2539000" y="1509950"/>
            <a:chExt cx="1725300" cy="1607400"/>
          </a:xfrm>
        </p:grpSpPr>
        <p:sp>
          <p:nvSpPr>
            <p:cNvPr id="250" name="Google Shape;250;p37"/>
            <p:cNvSpPr/>
            <p:nvPr/>
          </p:nvSpPr>
          <p:spPr>
            <a:xfrm>
              <a:off x="2539000" y="1509950"/>
              <a:ext cx="1725300" cy="16074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EC9A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51" name="Google Shape;25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87288" y="1772063"/>
              <a:ext cx="1228725" cy="1228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2" name="Google Shape;252;p37"/>
          <p:cNvGrpSpPr/>
          <p:nvPr/>
        </p:nvGrpSpPr>
        <p:grpSpPr>
          <a:xfrm>
            <a:off x="4572000" y="1851950"/>
            <a:ext cx="4488600" cy="1536125"/>
            <a:chOff x="4572000" y="1851950"/>
            <a:chExt cx="4488600" cy="1536125"/>
          </a:xfrm>
        </p:grpSpPr>
        <p:sp>
          <p:nvSpPr>
            <p:cNvPr id="253" name="Google Shape;253;p37"/>
            <p:cNvSpPr txBox="1"/>
            <p:nvPr/>
          </p:nvSpPr>
          <p:spPr>
            <a:xfrm>
              <a:off x="4572000" y="1851950"/>
              <a:ext cx="44886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4800"/>
                <a:t>登入頁面</a:t>
              </a:r>
              <a:endParaRPr b="1" sz="4800"/>
            </a:p>
          </p:txBody>
        </p:sp>
        <p:sp>
          <p:nvSpPr>
            <p:cNvPr id="254" name="Google Shape;254;p37"/>
            <p:cNvSpPr txBox="1"/>
            <p:nvPr/>
          </p:nvSpPr>
          <p:spPr>
            <a:xfrm>
              <a:off x="4634000" y="2741575"/>
              <a:ext cx="4161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000">
                  <a:solidFill>
                    <a:srgbClr val="86AEAF"/>
                  </a:solidFill>
                  <a:latin typeface="Average"/>
                  <a:ea typeface="Average"/>
                  <a:cs typeface="Average"/>
                  <a:sym typeface="Average"/>
                </a:rPr>
                <a:t>Login Interface</a:t>
              </a:r>
              <a:endParaRPr sz="3000">
                <a:solidFill>
                  <a:srgbClr val="86AEAF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8" title="2-0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3145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8"/>
          <p:cNvSpPr/>
          <p:nvPr/>
        </p:nvSpPr>
        <p:spPr>
          <a:xfrm>
            <a:off x="4194275" y="420138"/>
            <a:ext cx="2765700" cy="740100"/>
          </a:xfrm>
          <a:prstGeom prst="rect">
            <a:avLst/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45425A"/>
                </a:solidFill>
              </a:rPr>
              <a:t>登入頁面</a:t>
            </a:r>
            <a:endParaRPr b="1" sz="3000">
              <a:solidFill>
                <a:srgbClr val="45425A"/>
              </a:solidFill>
            </a:endParaRPr>
          </a:p>
        </p:txBody>
      </p:sp>
      <p:pic>
        <p:nvPicPr>
          <p:cNvPr id="261" name="Google Shape;26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6800" y="1339360"/>
            <a:ext cx="2500650" cy="338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19374" y="0"/>
            <a:ext cx="23155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8"/>
          <p:cNvSpPr/>
          <p:nvPr/>
        </p:nvSpPr>
        <p:spPr>
          <a:xfrm>
            <a:off x="6882000" y="1146475"/>
            <a:ext cx="1844100" cy="562200"/>
          </a:xfrm>
          <a:prstGeom prst="rect">
            <a:avLst/>
          </a:prstGeom>
          <a:solidFill>
            <a:srgbClr val="667885">
              <a:alpha val="309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    電話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電話號碼視同帳戶 </a:t>
            </a:r>
            <a:endParaRPr/>
          </a:p>
        </p:txBody>
      </p:sp>
      <p:sp>
        <p:nvSpPr>
          <p:cNvPr id="264" name="Google Shape;264;p38"/>
          <p:cNvSpPr/>
          <p:nvPr/>
        </p:nvSpPr>
        <p:spPr>
          <a:xfrm>
            <a:off x="2978750" y="1583900"/>
            <a:ext cx="1844100" cy="562200"/>
          </a:xfrm>
          <a:prstGeom prst="rect">
            <a:avLst/>
          </a:prstGeom>
          <a:solidFill>
            <a:srgbClr val="667885">
              <a:alpha val="309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    密碼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可以選擇是否顯示 </a:t>
            </a:r>
            <a:endParaRPr/>
          </a:p>
        </p:txBody>
      </p:sp>
      <p:sp>
        <p:nvSpPr>
          <p:cNvPr id="265" name="Google Shape;265;p38"/>
          <p:cNvSpPr/>
          <p:nvPr/>
        </p:nvSpPr>
        <p:spPr>
          <a:xfrm>
            <a:off x="6882000" y="3779400"/>
            <a:ext cx="1844100" cy="562200"/>
          </a:xfrm>
          <a:prstGeom prst="rect">
            <a:avLst/>
          </a:prstGeom>
          <a:solidFill>
            <a:srgbClr val="667885">
              <a:alpha val="309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    登入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輸入完畢後登入 </a:t>
            </a:r>
            <a:endParaRPr/>
          </a:p>
        </p:txBody>
      </p:sp>
      <p:sp>
        <p:nvSpPr>
          <p:cNvPr id="266" name="Google Shape;266;p38"/>
          <p:cNvSpPr/>
          <p:nvPr/>
        </p:nvSpPr>
        <p:spPr>
          <a:xfrm>
            <a:off x="3248550" y="3889775"/>
            <a:ext cx="1844100" cy="562200"/>
          </a:xfrm>
          <a:prstGeom prst="rect">
            <a:avLst/>
          </a:prstGeom>
          <a:solidFill>
            <a:srgbClr val="667885">
              <a:alpha val="309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    註冊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沒有帳號就註冊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A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7274" y="0"/>
            <a:ext cx="23155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9"/>
          <p:cNvSpPr/>
          <p:nvPr/>
        </p:nvSpPr>
        <p:spPr>
          <a:xfrm>
            <a:off x="0" y="296000"/>
            <a:ext cx="2765700" cy="740100"/>
          </a:xfrm>
          <a:prstGeom prst="rect">
            <a:avLst/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45425A"/>
                </a:solidFill>
              </a:rPr>
              <a:t>登入頁面</a:t>
            </a:r>
            <a:endParaRPr b="1" sz="3000">
              <a:solidFill>
                <a:srgbClr val="45425A"/>
              </a:solidFill>
            </a:endParaRPr>
          </a:p>
        </p:txBody>
      </p:sp>
      <p:pic>
        <p:nvPicPr>
          <p:cNvPr id="273" name="Google Shape;27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725" y="1225948"/>
            <a:ext cx="2500650" cy="338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9"/>
          <p:cNvSpPr/>
          <p:nvPr/>
        </p:nvSpPr>
        <p:spPr>
          <a:xfrm>
            <a:off x="7299900" y="1146475"/>
            <a:ext cx="1844100" cy="562200"/>
          </a:xfrm>
          <a:prstGeom prst="rect">
            <a:avLst/>
          </a:prstGeom>
          <a:solidFill>
            <a:srgbClr val="667885">
              <a:alpha val="309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    電話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電話號碼視同帳戶 </a:t>
            </a:r>
            <a:endParaRPr/>
          </a:p>
        </p:txBody>
      </p:sp>
      <p:sp>
        <p:nvSpPr>
          <p:cNvPr id="275" name="Google Shape;275;p39"/>
          <p:cNvSpPr/>
          <p:nvPr/>
        </p:nvSpPr>
        <p:spPr>
          <a:xfrm flipH="1">
            <a:off x="7092173" y="1036100"/>
            <a:ext cx="484800" cy="812400"/>
          </a:xfrm>
          <a:prstGeom prst="parallelogram">
            <a:avLst>
              <a:gd fmla="val 25000" name="adj"/>
            </a:avLst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9"/>
          <p:cNvSpPr/>
          <p:nvPr/>
        </p:nvSpPr>
        <p:spPr>
          <a:xfrm>
            <a:off x="3396650" y="1583900"/>
            <a:ext cx="1844100" cy="562200"/>
          </a:xfrm>
          <a:prstGeom prst="rect">
            <a:avLst/>
          </a:prstGeom>
          <a:solidFill>
            <a:srgbClr val="667885">
              <a:alpha val="309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    密碼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可以選擇是否顯示 </a:t>
            </a:r>
            <a:endParaRPr/>
          </a:p>
        </p:txBody>
      </p:sp>
      <p:sp>
        <p:nvSpPr>
          <p:cNvPr id="277" name="Google Shape;277;p39"/>
          <p:cNvSpPr/>
          <p:nvPr/>
        </p:nvSpPr>
        <p:spPr>
          <a:xfrm flipH="1">
            <a:off x="3141423" y="1458800"/>
            <a:ext cx="484800" cy="812400"/>
          </a:xfrm>
          <a:prstGeom prst="parallelogram">
            <a:avLst>
              <a:gd fmla="val 25000" name="adj"/>
            </a:avLst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9"/>
          <p:cNvSpPr/>
          <p:nvPr/>
        </p:nvSpPr>
        <p:spPr>
          <a:xfrm>
            <a:off x="7299900" y="3779400"/>
            <a:ext cx="1844100" cy="562200"/>
          </a:xfrm>
          <a:prstGeom prst="rect">
            <a:avLst/>
          </a:prstGeom>
          <a:solidFill>
            <a:srgbClr val="667885">
              <a:alpha val="309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    登入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輸入完畢後登入 </a:t>
            </a:r>
            <a:endParaRPr/>
          </a:p>
        </p:txBody>
      </p:sp>
      <p:sp>
        <p:nvSpPr>
          <p:cNvPr id="279" name="Google Shape;279;p39"/>
          <p:cNvSpPr/>
          <p:nvPr/>
        </p:nvSpPr>
        <p:spPr>
          <a:xfrm flipH="1">
            <a:off x="7092173" y="3669025"/>
            <a:ext cx="484800" cy="812400"/>
          </a:xfrm>
          <a:prstGeom prst="parallelogram">
            <a:avLst>
              <a:gd fmla="val 25000" name="adj"/>
            </a:avLst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9"/>
          <p:cNvSpPr/>
          <p:nvPr/>
        </p:nvSpPr>
        <p:spPr>
          <a:xfrm>
            <a:off x="3666450" y="3889775"/>
            <a:ext cx="1844100" cy="562200"/>
          </a:xfrm>
          <a:prstGeom prst="rect">
            <a:avLst/>
          </a:prstGeom>
          <a:solidFill>
            <a:srgbClr val="667885">
              <a:alpha val="309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    註冊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沒有帳號就註冊 </a:t>
            </a:r>
            <a:endParaRPr/>
          </a:p>
        </p:txBody>
      </p:sp>
      <p:sp>
        <p:nvSpPr>
          <p:cNvPr id="281" name="Google Shape;281;p39"/>
          <p:cNvSpPr/>
          <p:nvPr/>
        </p:nvSpPr>
        <p:spPr>
          <a:xfrm flipH="1">
            <a:off x="3350873" y="3797550"/>
            <a:ext cx="484800" cy="812400"/>
          </a:xfrm>
          <a:prstGeom prst="parallelogram">
            <a:avLst>
              <a:gd fmla="val 25000" name="adj"/>
            </a:avLst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2" name="Google Shape;282;p39"/>
          <p:cNvCxnSpPr>
            <a:stCxn id="278" idx="0"/>
          </p:cNvCxnSpPr>
          <p:nvPr/>
        </p:nvCxnSpPr>
        <p:spPr>
          <a:xfrm flipH="1" rot="5400000">
            <a:off x="7360950" y="2918400"/>
            <a:ext cx="396900" cy="1325100"/>
          </a:xfrm>
          <a:prstGeom prst="bentConnector2">
            <a:avLst/>
          </a:prstGeom>
          <a:noFill/>
          <a:ln cap="flat" cmpd="sng" w="19050">
            <a:solidFill>
              <a:srgbClr val="0D5C63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83" name="Google Shape;283;p39"/>
          <p:cNvCxnSpPr>
            <a:stCxn id="275" idx="2"/>
          </p:cNvCxnSpPr>
          <p:nvPr/>
        </p:nvCxnSpPr>
        <p:spPr>
          <a:xfrm rot="10800000">
            <a:off x="6299573" y="962000"/>
            <a:ext cx="853200" cy="480300"/>
          </a:xfrm>
          <a:prstGeom prst="bentConnector3">
            <a:avLst>
              <a:gd fmla="val 53551" name="adj1"/>
            </a:avLst>
          </a:prstGeom>
          <a:noFill/>
          <a:ln cap="flat" cmpd="sng" w="19050">
            <a:solidFill>
              <a:srgbClr val="0D5C63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84" name="Google Shape;284;p39"/>
          <p:cNvCxnSpPr>
            <a:endCxn id="276" idx="2"/>
          </p:cNvCxnSpPr>
          <p:nvPr/>
        </p:nvCxnSpPr>
        <p:spPr>
          <a:xfrm rot="10800000">
            <a:off x="4318700" y="2146100"/>
            <a:ext cx="755100" cy="654600"/>
          </a:xfrm>
          <a:prstGeom prst="bentConnector2">
            <a:avLst/>
          </a:prstGeom>
          <a:noFill/>
          <a:ln cap="flat" cmpd="sng" w="19050">
            <a:solidFill>
              <a:srgbClr val="0D5C63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85" name="Google Shape;285;p39"/>
          <p:cNvCxnSpPr>
            <a:stCxn id="280" idx="0"/>
          </p:cNvCxnSpPr>
          <p:nvPr/>
        </p:nvCxnSpPr>
        <p:spPr>
          <a:xfrm rot="-5400000">
            <a:off x="4670550" y="3416825"/>
            <a:ext cx="390900" cy="555000"/>
          </a:xfrm>
          <a:prstGeom prst="bentConnector2">
            <a:avLst/>
          </a:prstGeom>
          <a:noFill/>
          <a:ln cap="flat" cmpd="sng" w="19050">
            <a:solidFill>
              <a:srgbClr val="0D5C63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7888" y="0"/>
            <a:ext cx="231272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1813" y="0"/>
            <a:ext cx="23127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0"/>
          <p:cNvSpPr/>
          <p:nvPr/>
        </p:nvSpPr>
        <p:spPr>
          <a:xfrm>
            <a:off x="6378300" y="4143500"/>
            <a:ext cx="2765700" cy="740100"/>
          </a:xfrm>
          <a:prstGeom prst="rect">
            <a:avLst/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45425A"/>
                </a:solidFill>
              </a:rPr>
              <a:t>登入功能</a:t>
            </a:r>
            <a:endParaRPr b="1" sz="3000">
              <a:solidFill>
                <a:srgbClr val="45425A"/>
              </a:solidFill>
            </a:endParaRPr>
          </a:p>
        </p:txBody>
      </p:sp>
      <p:sp>
        <p:nvSpPr>
          <p:cNvPr id="293" name="Google Shape;293;p40"/>
          <p:cNvSpPr/>
          <p:nvPr/>
        </p:nvSpPr>
        <p:spPr>
          <a:xfrm>
            <a:off x="207725" y="4181563"/>
            <a:ext cx="1844100" cy="562200"/>
          </a:xfrm>
          <a:prstGeom prst="rect">
            <a:avLst/>
          </a:prstGeom>
          <a:solidFill>
            <a:srgbClr val="667885">
              <a:alpha val="309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    登入失敗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顯示Toast訊息 </a:t>
            </a:r>
            <a:endParaRPr/>
          </a:p>
        </p:txBody>
      </p:sp>
      <p:sp>
        <p:nvSpPr>
          <p:cNvPr id="294" name="Google Shape;294;p40"/>
          <p:cNvSpPr/>
          <p:nvPr/>
        </p:nvSpPr>
        <p:spPr>
          <a:xfrm flipH="1">
            <a:off x="-2" y="4071188"/>
            <a:ext cx="484800" cy="812400"/>
          </a:xfrm>
          <a:prstGeom prst="parallelogram">
            <a:avLst>
              <a:gd fmla="val 25000" name="adj"/>
            </a:avLst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0"/>
          <p:cNvSpPr/>
          <p:nvPr/>
        </p:nvSpPr>
        <p:spPr>
          <a:xfrm>
            <a:off x="207725" y="1353163"/>
            <a:ext cx="1844100" cy="562200"/>
          </a:xfrm>
          <a:prstGeom prst="rect">
            <a:avLst/>
          </a:prstGeom>
          <a:solidFill>
            <a:srgbClr val="667885">
              <a:alpha val="309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    不顯示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預設不顯示密碼 </a:t>
            </a:r>
            <a:endParaRPr/>
          </a:p>
        </p:txBody>
      </p:sp>
      <p:sp>
        <p:nvSpPr>
          <p:cNvPr id="296" name="Google Shape;296;p40"/>
          <p:cNvSpPr/>
          <p:nvPr/>
        </p:nvSpPr>
        <p:spPr>
          <a:xfrm flipH="1">
            <a:off x="-2" y="1242788"/>
            <a:ext cx="484800" cy="812400"/>
          </a:xfrm>
          <a:prstGeom prst="parallelogram">
            <a:avLst>
              <a:gd fmla="val 25000" name="adj"/>
            </a:avLst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7" name="Google Shape;297;p40"/>
          <p:cNvCxnSpPr>
            <a:stCxn id="295" idx="3"/>
          </p:cNvCxnSpPr>
          <p:nvPr/>
        </p:nvCxnSpPr>
        <p:spPr>
          <a:xfrm>
            <a:off x="2051825" y="1634263"/>
            <a:ext cx="544200" cy="840300"/>
          </a:xfrm>
          <a:prstGeom prst="bentConnector2">
            <a:avLst/>
          </a:prstGeom>
          <a:noFill/>
          <a:ln cap="flat" cmpd="sng" w="19050">
            <a:solidFill>
              <a:srgbClr val="0D5C6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98" name="Google Shape;298;p40"/>
          <p:cNvSpPr/>
          <p:nvPr/>
        </p:nvSpPr>
        <p:spPr>
          <a:xfrm>
            <a:off x="6756500" y="800863"/>
            <a:ext cx="2229900" cy="562200"/>
          </a:xfrm>
          <a:prstGeom prst="rect">
            <a:avLst/>
          </a:prstGeom>
          <a:solidFill>
            <a:srgbClr val="667885">
              <a:alpha val="309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    顯示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點選顯示會顯示密碼 </a:t>
            </a:r>
            <a:endParaRPr/>
          </a:p>
        </p:txBody>
      </p:sp>
      <p:sp>
        <p:nvSpPr>
          <p:cNvPr id="299" name="Google Shape;299;p40"/>
          <p:cNvSpPr/>
          <p:nvPr/>
        </p:nvSpPr>
        <p:spPr>
          <a:xfrm flipH="1">
            <a:off x="6548773" y="690488"/>
            <a:ext cx="484800" cy="812400"/>
          </a:xfrm>
          <a:prstGeom prst="parallelogram">
            <a:avLst>
              <a:gd fmla="val 25000" name="adj"/>
            </a:avLst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0" name="Google Shape;300;p40"/>
          <p:cNvCxnSpPr>
            <a:stCxn id="299" idx="3"/>
          </p:cNvCxnSpPr>
          <p:nvPr/>
        </p:nvCxnSpPr>
        <p:spPr>
          <a:xfrm rot="5400000">
            <a:off x="5584723" y="1519538"/>
            <a:ext cx="1283700" cy="12504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D5C63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01" name="Google Shape;301;p40"/>
          <p:cNvCxnSpPr>
            <a:stCxn id="293" idx="3"/>
          </p:cNvCxnSpPr>
          <p:nvPr/>
        </p:nvCxnSpPr>
        <p:spPr>
          <a:xfrm>
            <a:off x="2051825" y="4462663"/>
            <a:ext cx="738300" cy="1500"/>
          </a:xfrm>
          <a:prstGeom prst="straightConnector1">
            <a:avLst/>
          </a:prstGeom>
          <a:noFill/>
          <a:ln cap="flat" cmpd="sng" w="19050">
            <a:solidFill>
              <a:srgbClr val="0D5C63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A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1"/>
          <p:cNvSpPr/>
          <p:nvPr/>
        </p:nvSpPr>
        <p:spPr>
          <a:xfrm>
            <a:off x="0" y="296000"/>
            <a:ext cx="2765700" cy="740100"/>
          </a:xfrm>
          <a:prstGeom prst="rect">
            <a:avLst/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900">
                <a:solidFill>
                  <a:srgbClr val="45425A"/>
                </a:solidFill>
              </a:rPr>
              <a:t>登入：邏輯實現</a:t>
            </a:r>
            <a:endParaRPr b="1" sz="2900">
              <a:solidFill>
                <a:srgbClr val="45425A"/>
              </a:solidFill>
            </a:endParaRPr>
          </a:p>
        </p:txBody>
      </p:sp>
      <p:pic>
        <p:nvPicPr>
          <p:cNvPr id="307" name="Google Shape;30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4900" y="390063"/>
            <a:ext cx="6073500" cy="436338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8" name="Google Shape;308;p41"/>
          <p:cNvGraphicFramePr/>
          <p:nvPr/>
        </p:nvGraphicFramePr>
        <p:xfrm>
          <a:off x="195150" y="162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{5CD5BE32-8F58-43E5-97F7-2C0C25BF345E}</a:tableStyleId>
              </a:tblPr>
              <a:tblGrid>
                <a:gridCol w="591850"/>
                <a:gridCol w="915850"/>
                <a:gridCol w="11669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出自</a:t>
                      </a:r>
                      <a:endParaRPr>
                        <a:solidFill>
                          <a:schemeClr val="lt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>
                    <a:solidFill>
                      <a:srgbClr val="0D5C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功能</a:t>
                      </a:r>
                      <a:endParaRPr>
                        <a:solidFill>
                          <a:schemeClr val="lt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>
                    <a:solidFill>
                      <a:srgbClr val="0D5C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用在哪裡</a:t>
                      </a:r>
                      <a:endParaRPr>
                        <a:solidFill>
                          <a:schemeClr val="lt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>
                    <a:solidFill>
                      <a:srgbClr val="0D5C6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102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intent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頁面跳轉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102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bundle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登入成功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103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密碼顯示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密碼顯示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103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hint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各種輸入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103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輸入型態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各種輸入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2"/>
          <p:cNvSpPr/>
          <p:nvPr/>
        </p:nvSpPr>
        <p:spPr>
          <a:xfrm flipH="1" rot="10800000">
            <a:off x="2280600" y="859050"/>
            <a:ext cx="3033000" cy="4269900"/>
          </a:xfrm>
          <a:prstGeom prst="diagStripe">
            <a:avLst>
              <a:gd fmla="val 50000" name="adj"/>
            </a:avLst>
          </a:prstGeom>
          <a:solidFill>
            <a:srgbClr val="6678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42"/>
          <p:cNvSpPr/>
          <p:nvPr/>
        </p:nvSpPr>
        <p:spPr>
          <a:xfrm rot="902619">
            <a:off x="1186046" y="-400034"/>
            <a:ext cx="2209938" cy="6050768"/>
          </a:xfrm>
          <a:prstGeom prst="rect">
            <a:avLst/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5" name="Google Shape;315;p42"/>
          <p:cNvGrpSpPr/>
          <p:nvPr/>
        </p:nvGrpSpPr>
        <p:grpSpPr>
          <a:xfrm>
            <a:off x="2539000" y="1509950"/>
            <a:ext cx="1725300" cy="1607400"/>
            <a:chOff x="2539000" y="1509950"/>
            <a:chExt cx="1725300" cy="1607400"/>
          </a:xfrm>
        </p:grpSpPr>
        <p:sp>
          <p:nvSpPr>
            <p:cNvPr id="316" name="Google Shape;316;p42"/>
            <p:cNvSpPr/>
            <p:nvPr/>
          </p:nvSpPr>
          <p:spPr>
            <a:xfrm>
              <a:off x="2539000" y="1509950"/>
              <a:ext cx="1725300" cy="16074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EC9A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17" name="Google Shape;317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87288" y="1772063"/>
              <a:ext cx="1228725" cy="1228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8" name="Google Shape;318;p42"/>
          <p:cNvGrpSpPr/>
          <p:nvPr/>
        </p:nvGrpSpPr>
        <p:grpSpPr>
          <a:xfrm>
            <a:off x="4572000" y="1851950"/>
            <a:ext cx="4488600" cy="1536125"/>
            <a:chOff x="4572000" y="1851950"/>
            <a:chExt cx="4488600" cy="1536125"/>
          </a:xfrm>
        </p:grpSpPr>
        <p:sp>
          <p:nvSpPr>
            <p:cNvPr id="319" name="Google Shape;319;p42"/>
            <p:cNvSpPr txBox="1"/>
            <p:nvPr/>
          </p:nvSpPr>
          <p:spPr>
            <a:xfrm>
              <a:off x="4572000" y="1851950"/>
              <a:ext cx="44886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4800"/>
                <a:t>主頁面設計</a:t>
              </a:r>
              <a:endParaRPr b="1" sz="4800"/>
            </a:p>
          </p:txBody>
        </p:sp>
        <p:sp>
          <p:nvSpPr>
            <p:cNvPr id="320" name="Google Shape;320;p42"/>
            <p:cNvSpPr txBox="1"/>
            <p:nvPr/>
          </p:nvSpPr>
          <p:spPr>
            <a:xfrm>
              <a:off x="4634000" y="2741575"/>
              <a:ext cx="4161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000">
                  <a:solidFill>
                    <a:srgbClr val="86AEAF"/>
                  </a:solidFill>
                  <a:latin typeface="Average"/>
                  <a:ea typeface="Average"/>
                  <a:cs typeface="Average"/>
                  <a:sym typeface="Average"/>
                </a:rPr>
                <a:t>Main Page Design</a:t>
              </a:r>
              <a:endParaRPr sz="3000">
                <a:solidFill>
                  <a:srgbClr val="86AEAF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3"/>
          <p:cNvSpPr/>
          <p:nvPr/>
        </p:nvSpPr>
        <p:spPr>
          <a:xfrm rot="1116553">
            <a:off x="3462119" y="-491081"/>
            <a:ext cx="1746724" cy="6261910"/>
          </a:xfrm>
          <a:prstGeom prst="parallelogram">
            <a:avLst>
              <a:gd fmla="val 25000" name="adj"/>
            </a:avLst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3"/>
          <p:cNvSpPr/>
          <p:nvPr/>
        </p:nvSpPr>
        <p:spPr>
          <a:xfrm>
            <a:off x="0" y="296000"/>
            <a:ext cx="2765700" cy="740100"/>
          </a:xfrm>
          <a:prstGeom prst="rect">
            <a:avLst/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45425A"/>
                </a:solidFill>
              </a:rPr>
              <a:t>介面設計</a:t>
            </a:r>
            <a:endParaRPr b="1" sz="3000">
              <a:solidFill>
                <a:srgbClr val="45425A"/>
              </a:solidFill>
            </a:endParaRPr>
          </a:p>
        </p:txBody>
      </p:sp>
      <p:sp>
        <p:nvSpPr>
          <p:cNvPr id="327" name="Google Shape;327;p43"/>
          <p:cNvSpPr/>
          <p:nvPr/>
        </p:nvSpPr>
        <p:spPr>
          <a:xfrm>
            <a:off x="6378300" y="4136200"/>
            <a:ext cx="2765700" cy="740100"/>
          </a:xfrm>
          <a:prstGeom prst="rect">
            <a:avLst/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45425A"/>
                </a:solidFill>
              </a:rPr>
              <a:t>功能設計</a:t>
            </a:r>
            <a:endParaRPr b="1" sz="3000">
              <a:solidFill>
                <a:srgbClr val="45425A"/>
              </a:solidFill>
            </a:endParaRPr>
          </a:p>
        </p:txBody>
      </p:sp>
      <p:sp>
        <p:nvSpPr>
          <p:cNvPr id="328" name="Google Shape;328;p43"/>
          <p:cNvSpPr txBox="1"/>
          <p:nvPr/>
        </p:nvSpPr>
        <p:spPr>
          <a:xfrm>
            <a:off x="318250" y="1632900"/>
            <a:ext cx="29964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5C63"/>
              </a:buClr>
              <a:buSzPts val="2000"/>
              <a:buChar char="⍚"/>
            </a:pPr>
            <a:r>
              <a:rPr lang="zh-TW" sz="2000"/>
              <a:t>大圖標以及大字體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5C63"/>
              </a:buClr>
              <a:buSzPts val="2000"/>
              <a:buChar char="⍚"/>
            </a:pPr>
            <a:r>
              <a:rPr lang="zh-TW" sz="2000">
                <a:solidFill>
                  <a:schemeClr val="dk1"/>
                </a:solidFill>
              </a:rPr>
              <a:t>簡單易懂的標示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5C63"/>
              </a:buClr>
              <a:buSzPts val="2000"/>
              <a:buChar char="⍚"/>
            </a:pPr>
            <a:r>
              <a:rPr lang="zh-TW" sz="2000"/>
              <a:t>高飽和度的配色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5C63"/>
              </a:buClr>
              <a:buSzPts val="2000"/>
              <a:buChar char="⍚"/>
            </a:pPr>
            <a:r>
              <a:rPr lang="zh-TW" sz="2000"/>
              <a:t>具安心感的設計</a:t>
            </a:r>
            <a:endParaRPr sz="2000"/>
          </a:p>
        </p:txBody>
      </p:sp>
      <p:sp>
        <p:nvSpPr>
          <p:cNvPr id="329" name="Google Shape;329;p43"/>
          <p:cNvSpPr txBox="1"/>
          <p:nvPr/>
        </p:nvSpPr>
        <p:spPr>
          <a:xfrm>
            <a:off x="5902475" y="1701025"/>
            <a:ext cx="29964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5C63"/>
              </a:buClr>
              <a:buSzPts val="2000"/>
              <a:buChar char="⍚"/>
            </a:pPr>
            <a:r>
              <a:rPr lang="zh-TW" sz="2000"/>
              <a:t>聯絡人清單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5C63"/>
              </a:buClr>
              <a:buSzPts val="2000"/>
              <a:buChar char="⍚"/>
            </a:pPr>
            <a:r>
              <a:rPr lang="zh-TW" sz="2000"/>
              <a:t>聊天功能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5C63"/>
              </a:buClr>
              <a:buSzPts val="2000"/>
              <a:buChar char="⍚"/>
            </a:pPr>
            <a:r>
              <a:rPr lang="zh-TW" sz="2000"/>
              <a:t>團購功能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5C63"/>
              </a:buClr>
              <a:buSzPts val="2000"/>
              <a:buChar char="⍚"/>
            </a:pPr>
            <a:r>
              <a:rPr lang="zh-TW" sz="2000"/>
              <a:t>觀看影片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746" y="0"/>
            <a:ext cx="771825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6"/>
          <p:cNvSpPr/>
          <p:nvPr/>
        </p:nvSpPr>
        <p:spPr>
          <a:xfrm flipH="1">
            <a:off x="-1275175" y="-42875"/>
            <a:ext cx="3407575" cy="5229225"/>
          </a:xfrm>
          <a:prstGeom prst="flowChartInputOutput">
            <a:avLst/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6"/>
          <p:cNvSpPr txBox="1"/>
          <p:nvPr/>
        </p:nvSpPr>
        <p:spPr>
          <a:xfrm>
            <a:off x="153175" y="3343300"/>
            <a:ext cx="35127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EC9A29"/>
                </a:solidFill>
              </a:rPr>
              <a:t>指導老師:</a:t>
            </a:r>
            <a:endParaRPr b="1" sz="3000">
              <a:solidFill>
                <a:srgbClr val="EC9A2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FFFFFF"/>
                </a:solidFill>
              </a:rPr>
              <a:t>黃朝曦 </a:t>
            </a:r>
            <a:endParaRPr b="1" sz="3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FFFFFF"/>
                </a:solidFill>
              </a:rPr>
              <a:t>副教授</a:t>
            </a:r>
            <a:endParaRPr sz="3000"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4"/>
          <p:cNvSpPr/>
          <p:nvPr/>
        </p:nvSpPr>
        <p:spPr>
          <a:xfrm>
            <a:off x="6486275" y="4137150"/>
            <a:ext cx="2765700" cy="740100"/>
          </a:xfrm>
          <a:prstGeom prst="rect">
            <a:avLst/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45425A"/>
                </a:solidFill>
              </a:rPr>
              <a:t>介面設計</a:t>
            </a:r>
            <a:endParaRPr b="1" sz="3000">
              <a:solidFill>
                <a:srgbClr val="45425A"/>
              </a:solidFill>
            </a:endParaRPr>
          </a:p>
        </p:txBody>
      </p:sp>
      <p:pic>
        <p:nvPicPr>
          <p:cNvPr id="335" name="Google Shape;335;p44" title="3_主頁面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336000" cy="519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6" name="Google Shape;336;p44"/>
          <p:cNvGrpSpPr/>
          <p:nvPr/>
        </p:nvGrpSpPr>
        <p:grpSpPr>
          <a:xfrm>
            <a:off x="2562261" y="23800"/>
            <a:ext cx="6656389" cy="5143499"/>
            <a:chOff x="2562261" y="23800"/>
            <a:chExt cx="6656389" cy="5143499"/>
          </a:xfrm>
        </p:grpSpPr>
        <p:pic>
          <p:nvPicPr>
            <p:cNvPr id="337" name="Google Shape;337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73550" y="23800"/>
              <a:ext cx="2312725" cy="5143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8" name="Google Shape;338;p44"/>
            <p:cNvSpPr/>
            <p:nvPr/>
          </p:nvSpPr>
          <p:spPr>
            <a:xfrm>
              <a:off x="6988750" y="442550"/>
              <a:ext cx="2229900" cy="562200"/>
            </a:xfrm>
            <a:prstGeom prst="rect">
              <a:avLst/>
            </a:prstGeom>
            <a:solidFill>
              <a:srgbClr val="667885">
                <a:alpha val="30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/>
                <a:t>    個人資料</a:t>
              </a:r>
              <a:endParaRPr b="1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    透過_id取得資料</a:t>
              </a:r>
              <a:endParaRPr/>
            </a:p>
          </p:txBody>
        </p:sp>
        <p:sp>
          <p:nvSpPr>
            <p:cNvPr id="339" name="Google Shape;339;p44"/>
            <p:cNvSpPr/>
            <p:nvPr/>
          </p:nvSpPr>
          <p:spPr>
            <a:xfrm flipH="1">
              <a:off x="6781023" y="332175"/>
              <a:ext cx="484800" cy="812400"/>
            </a:xfrm>
            <a:prstGeom prst="parallelogram">
              <a:avLst>
                <a:gd fmla="val 25000" name="adj"/>
              </a:avLst>
            </a:prstGeom>
            <a:solidFill>
              <a:srgbClr val="0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0" name="Google Shape;340;p44"/>
            <p:cNvCxnSpPr>
              <a:stCxn id="339" idx="2"/>
            </p:cNvCxnSpPr>
            <p:nvPr/>
          </p:nvCxnSpPr>
          <p:spPr>
            <a:xfrm rot="10800000">
              <a:off x="4927023" y="484875"/>
              <a:ext cx="1914600" cy="253500"/>
            </a:xfrm>
            <a:prstGeom prst="bentConnector3">
              <a:avLst>
                <a:gd fmla="val 51583" name="adj1"/>
              </a:avLst>
            </a:prstGeom>
            <a:noFill/>
            <a:ln cap="flat" cmpd="sng" w="19050">
              <a:solidFill>
                <a:srgbClr val="0D5C63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sp>
          <p:nvSpPr>
            <p:cNvPr id="341" name="Google Shape;341;p44"/>
            <p:cNvSpPr/>
            <p:nvPr/>
          </p:nvSpPr>
          <p:spPr>
            <a:xfrm>
              <a:off x="2769988" y="4315038"/>
              <a:ext cx="1844100" cy="562200"/>
            </a:xfrm>
            <a:prstGeom prst="rect">
              <a:avLst/>
            </a:prstGeom>
            <a:solidFill>
              <a:srgbClr val="667885">
                <a:alpha val="30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/>
                <a:t>    登出</a:t>
              </a:r>
              <a:endParaRPr b="1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    登出APP </a:t>
              </a:r>
              <a:endParaRPr/>
            </a:p>
          </p:txBody>
        </p:sp>
        <p:sp>
          <p:nvSpPr>
            <p:cNvPr id="342" name="Google Shape;342;p44"/>
            <p:cNvSpPr/>
            <p:nvPr/>
          </p:nvSpPr>
          <p:spPr>
            <a:xfrm flipH="1">
              <a:off x="2562261" y="4204663"/>
              <a:ext cx="484800" cy="812400"/>
            </a:xfrm>
            <a:prstGeom prst="parallelogram">
              <a:avLst>
                <a:gd fmla="val 25000" name="adj"/>
              </a:avLst>
            </a:prstGeom>
            <a:solidFill>
              <a:srgbClr val="0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3" name="Google Shape;343;p44"/>
            <p:cNvCxnSpPr>
              <a:stCxn id="341" idx="3"/>
            </p:cNvCxnSpPr>
            <p:nvPr/>
          </p:nvCxnSpPr>
          <p:spPr>
            <a:xfrm flipH="1" rot="10800000">
              <a:off x="4614088" y="4075638"/>
              <a:ext cx="1319700" cy="5205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rgbClr val="0D5C63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5"/>
          <p:cNvSpPr/>
          <p:nvPr/>
        </p:nvSpPr>
        <p:spPr>
          <a:xfrm>
            <a:off x="6486275" y="4137150"/>
            <a:ext cx="2765700" cy="740100"/>
          </a:xfrm>
          <a:prstGeom prst="rect">
            <a:avLst/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45425A"/>
                </a:solidFill>
              </a:rPr>
              <a:t>介面設計</a:t>
            </a:r>
            <a:endParaRPr b="1" sz="3000">
              <a:solidFill>
                <a:srgbClr val="45425A"/>
              </a:solidFill>
            </a:endParaRPr>
          </a:p>
        </p:txBody>
      </p:sp>
      <p:grpSp>
        <p:nvGrpSpPr>
          <p:cNvPr id="349" name="Google Shape;349;p45"/>
          <p:cNvGrpSpPr/>
          <p:nvPr/>
        </p:nvGrpSpPr>
        <p:grpSpPr>
          <a:xfrm>
            <a:off x="1198323" y="62075"/>
            <a:ext cx="6747364" cy="5143499"/>
            <a:chOff x="2336461" y="23800"/>
            <a:chExt cx="6747364" cy="5143499"/>
          </a:xfrm>
        </p:grpSpPr>
        <p:pic>
          <p:nvPicPr>
            <p:cNvPr id="350" name="Google Shape;350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73550" y="23800"/>
              <a:ext cx="2312725" cy="5143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1" name="Google Shape;351;p45"/>
            <p:cNvSpPr/>
            <p:nvPr/>
          </p:nvSpPr>
          <p:spPr>
            <a:xfrm>
              <a:off x="6853925" y="812725"/>
              <a:ext cx="2229900" cy="562200"/>
            </a:xfrm>
            <a:prstGeom prst="rect">
              <a:avLst/>
            </a:prstGeom>
            <a:solidFill>
              <a:srgbClr val="667885">
                <a:alpha val="30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/>
                <a:t>    聊天</a:t>
              </a:r>
              <a:endParaRPr b="1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    進入聊天室，列出清單</a:t>
              </a:r>
              <a:endParaRPr/>
            </a:p>
          </p:txBody>
        </p:sp>
        <p:sp>
          <p:nvSpPr>
            <p:cNvPr id="352" name="Google Shape;352;p45"/>
            <p:cNvSpPr/>
            <p:nvPr/>
          </p:nvSpPr>
          <p:spPr>
            <a:xfrm flipH="1">
              <a:off x="6646198" y="702350"/>
              <a:ext cx="484800" cy="812400"/>
            </a:xfrm>
            <a:prstGeom prst="parallelogram">
              <a:avLst>
                <a:gd fmla="val 25000" name="adj"/>
              </a:avLst>
            </a:prstGeom>
            <a:solidFill>
              <a:srgbClr val="0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3" name="Google Shape;353;p45"/>
            <p:cNvCxnSpPr>
              <a:stCxn id="352" idx="2"/>
            </p:cNvCxnSpPr>
            <p:nvPr/>
          </p:nvCxnSpPr>
          <p:spPr>
            <a:xfrm flipH="1">
              <a:off x="6332998" y="1108550"/>
              <a:ext cx="373800" cy="606000"/>
            </a:xfrm>
            <a:prstGeom prst="bentConnector2">
              <a:avLst/>
            </a:prstGeom>
            <a:noFill/>
            <a:ln cap="flat" cmpd="sng" w="19050">
              <a:solidFill>
                <a:srgbClr val="0D5C63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sp>
          <p:nvSpPr>
            <p:cNvPr id="354" name="Google Shape;354;p45"/>
            <p:cNvSpPr/>
            <p:nvPr/>
          </p:nvSpPr>
          <p:spPr>
            <a:xfrm>
              <a:off x="2672347" y="3760450"/>
              <a:ext cx="1390200" cy="562200"/>
            </a:xfrm>
            <a:prstGeom prst="rect">
              <a:avLst/>
            </a:prstGeom>
            <a:solidFill>
              <a:srgbClr val="667885">
                <a:alpha val="30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/>
                <a:t>    影片</a:t>
              </a:r>
              <a:endParaRPr b="1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    觀看Youtube </a:t>
              </a:r>
              <a:endParaRPr/>
            </a:p>
          </p:txBody>
        </p:sp>
        <p:cxnSp>
          <p:nvCxnSpPr>
            <p:cNvPr id="355" name="Google Shape;355;p45"/>
            <p:cNvCxnSpPr>
              <a:stCxn id="354" idx="0"/>
            </p:cNvCxnSpPr>
            <p:nvPr/>
          </p:nvCxnSpPr>
          <p:spPr>
            <a:xfrm rot="-5400000">
              <a:off x="3468397" y="3049600"/>
              <a:ext cx="609900" cy="811800"/>
            </a:xfrm>
            <a:prstGeom prst="bentConnector2">
              <a:avLst/>
            </a:prstGeom>
            <a:noFill/>
            <a:ln cap="flat" cmpd="sng" w="19050">
              <a:solidFill>
                <a:srgbClr val="0D5C63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sp>
          <p:nvSpPr>
            <p:cNvPr id="356" name="Google Shape;356;p45"/>
            <p:cNvSpPr/>
            <p:nvPr/>
          </p:nvSpPr>
          <p:spPr>
            <a:xfrm flipH="1">
              <a:off x="2336461" y="3635338"/>
              <a:ext cx="484800" cy="812400"/>
            </a:xfrm>
            <a:prstGeom prst="parallelogram">
              <a:avLst>
                <a:gd fmla="val 25000" name="adj"/>
              </a:avLst>
            </a:prstGeom>
            <a:solidFill>
              <a:srgbClr val="0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6"/>
          <p:cNvSpPr/>
          <p:nvPr/>
        </p:nvSpPr>
        <p:spPr>
          <a:xfrm>
            <a:off x="6486275" y="4137150"/>
            <a:ext cx="2765700" cy="740100"/>
          </a:xfrm>
          <a:prstGeom prst="rect">
            <a:avLst/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45425A"/>
                </a:solidFill>
              </a:rPr>
              <a:t>介面設計</a:t>
            </a:r>
            <a:endParaRPr b="1" sz="3000">
              <a:solidFill>
                <a:srgbClr val="45425A"/>
              </a:solidFill>
            </a:endParaRPr>
          </a:p>
        </p:txBody>
      </p:sp>
      <p:grpSp>
        <p:nvGrpSpPr>
          <p:cNvPr id="362" name="Google Shape;362;p46"/>
          <p:cNvGrpSpPr/>
          <p:nvPr/>
        </p:nvGrpSpPr>
        <p:grpSpPr>
          <a:xfrm>
            <a:off x="1426411" y="0"/>
            <a:ext cx="6758464" cy="5143499"/>
            <a:chOff x="2411661" y="-100850"/>
            <a:chExt cx="6758464" cy="5143499"/>
          </a:xfrm>
        </p:grpSpPr>
        <p:pic>
          <p:nvPicPr>
            <p:cNvPr id="363" name="Google Shape;363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73550" y="-100850"/>
              <a:ext cx="2312725" cy="5143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4" name="Google Shape;364;p46"/>
            <p:cNvSpPr/>
            <p:nvPr/>
          </p:nvSpPr>
          <p:spPr>
            <a:xfrm>
              <a:off x="6940225" y="2832850"/>
              <a:ext cx="2229900" cy="562200"/>
            </a:xfrm>
            <a:prstGeom prst="rect">
              <a:avLst/>
            </a:prstGeom>
            <a:solidFill>
              <a:srgbClr val="667885">
                <a:alpha val="30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/>
                <a:t>    團購</a:t>
              </a:r>
              <a:endParaRPr b="1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    進入團購清單</a:t>
              </a:r>
              <a:endParaRPr/>
            </a:p>
          </p:txBody>
        </p:sp>
        <p:sp>
          <p:nvSpPr>
            <p:cNvPr id="365" name="Google Shape;365;p46"/>
            <p:cNvSpPr/>
            <p:nvPr/>
          </p:nvSpPr>
          <p:spPr>
            <a:xfrm flipH="1">
              <a:off x="6732498" y="2722475"/>
              <a:ext cx="484800" cy="812400"/>
            </a:xfrm>
            <a:prstGeom prst="parallelogram">
              <a:avLst>
                <a:gd fmla="val 25000" name="adj"/>
              </a:avLst>
            </a:prstGeom>
            <a:solidFill>
              <a:srgbClr val="0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6" name="Google Shape;366;p46"/>
            <p:cNvCxnSpPr>
              <a:stCxn id="365" idx="2"/>
            </p:cNvCxnSpPr>
            <p:nvPr/>
          </p:nvCxnSpPr>
          <p:spPr>
            <a:xfrm flipH="1">
              <a:off x="6273498" y="3128675"/>
              <a:ext cx="519600" cy="267600"/>
            </a:xfrm>
            <a:prstGeom prst="bentConnector3">
              <a:avLst>
                <a:gd fmla="val 55831" name="adj1"/>
              </a:avLst>
            </a:prstGeom>
            <a:noFill/>
            <a:ln cap="flat" cmpd="sng" w="19050">
              <a:solidFill>
                <a:srgbClr val="0D5C63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sp>
          <p:nvSpPr>
            <p:cNvPr id="367" name="Google Shape;367;p46"/>
            <p:cNvSpPr/>
            <p:nvPr/>
          </p:nvSpPr>
          <p:spPr>
            <a:xfrm>
              <a:off x="2649550" y="540625"/>
              <a:ext cx="1524000" cy="562200"/>
            </a:xfrm>
            <a:prstGeom prst="rect">
              <a:avLst/>
            </a:prstGeom>
            <a:solidFill>
              <a:srgbClr val="667885">
                <a:alpha val="30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/>
                <a:t>    聯絡人</a:t>
              </a:r>
              <a:endParaRPr b="1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    列出聊天清單 </a:t>
              </a:r>
              <a:endParaRPr/>
            </a:p>
          </p:txBody>
        </p:sp>
        <p:cxnSp>
          <p:nvCxnSpPr>
            <p:cNvPr id="368" name="Google Shape;368;p46"/>
            <p:cNvCxnSpPr>
              <a:stCxn id="367" idx="2"/>
            </p:cNvCxnSpPr>
            <p:nvPr/>
          </p:nvCxnSpPr>
          <p:spPr>
            <a:xfrm flipH="1" rot="-5400000">
              <a:off x="3253750" y="1260625"/>
              <a:ext cx="1147500" cy="8319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rgbClr val="0D5C63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sp>
          <p:nvSpPr>
            <p:cNvPr id="369" name="Google Shape;369;p46"/>
            <p:cNvSpPr/>
            <p:nvPr/>
          </p:nvSpPr>
          <p:spPr>
            <a:xfrm flipH="1">
              <a:off x="2411661" y="415513"/>
              <a:ext cx="484800" cy="812400"/>
            </a:xfrm>
            <a:prstGeom prst="parallelogram">
              <a:avLst>
                <a:gd fmla="val 25000" name="adj"/>
              </a:avLst>
            </a:prstGeom>
            <a:solidFill>
              <a:srgbClr val="0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7"/>
          <p:cNvSpPr/>
          <p:nvPr/>
        </p:nvSpPr>
        <p:spPr>
          <a:xfrm>
            <a:off x="6486275" y="4137150"/>
            <a:ext cx="2765700" cy="740100"/>
          </a:xfrm>
          <a:prstGeom prst="rect">
            <a:avLst/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45425A"/>
                </a:solidFill>
              </a:rPr>
              <a:t>邏輯實現</a:t>
            </a:r>
            <a:endParaRPr b="1" sz="3000">
              <a:solidFill>
                <a:srgbClr val="45425A"/>
              </a:solidFill>
            </a:endParaRPr>
          </a:p>
        </p:txBody>
      </p:sp>
      <p:pic>
        <p:nvPicPr>
          <p:cNvPr id="375" name="Google Shape;37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301" y="62525"/>
            <a:ext cx="4200780" cy="501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48"/>
          <p:cNvGrpSpPr/>
          <p:nvPr/>
        </p:nvGrpSpPr>
        <p:grpSpPr>
          <a:xfrm>
            <a:off x="-824309" y="-730257"/>
            <a:ext cx="3771132" cy="5007305"/>
            <a:chOff x="-824309" y="-730257"/>
            <a:chExt cx="3771132" cy="5007305"/>
          </a:xfrm>
        </p:grpSpPr>
        <p:sp>
          <p:nvSpPr>
            <p:cNvPr id="381" name="Google Shape;381;p48"/>
            <p:cNvSpPr/>
            <p:nvPr/>
          </p:nvSpPr>
          <p:spPr>
            <a:xfrm rot="2118946">
              <a:off x="298917" y="-954667"/>
              <a:ext cx="513249" cy="4047920"/>
            </a:xfrm>
            <a:prstGeom prst="parallelogram">
              <a:avLst>
                <a:gd fmla="val 25000" name="adj"/>
              </a:avLst>
            </a:prstGeom>
            <a:solidFill>
              <a:srgbClr val="0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48"/>
            <p:cNvSpPr/>
            <p:nvPr/>
          </p:nvSpPr>
          <p:spPr>
            <a:xfrm rot="2118157">
              <a:off x="885207" y="-1150918"/>
              <a:ext cx="408033" cy="5848631"/>
            </a:xfrm>
            <a:prstGeom prst="parallelogram">
              <a:avLst>
                <a:gd fmla="val 25000" name="adj"/>
              </a:avLst>
            </a:prstGeom>
            <a:solidFill>
              <a:srgbClr val="0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48"/>
          <p:cNvSpPr/>
          <p:nvPr/>
        </p:nvSpPr>
        <p:spPr>
          <a:xfrm flipH="1" rot="-8098212">
            <a:off x="7578551" y="1972193"/>
            <a:ext cx="407930" cy="5848480"/>
          </a:xfrm>
          <a:prstGeom prst="parallelogram">
            <a:avLst>
              <a:gd fmla="val 25000" name="adj"/>
            </a:avLst>
          </a:prstGeom>
          <a:solidFill>
            <a:srgbClr val="6678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4" name="Google Shape;38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2125" y="-37"/>
            <a:ext cx="2312600" cy="514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325" y="-12"/>
            <a:ext cx="2312592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6" name="Google Shape;386;p48"/>
          <p:cNvGrpSpPr/>
          <p:nvPr/>
        </p:nvGrpSpPr>
        <p:grpSpPr>
          <a:xfrm>
            <a:off x="2774800" y="3550750"/>
            <a:ext cx="3517100" cy="471600"/>
            <a:chOff x="2774800" y="4322275"/>
            <a:chExt cx="3517100" cy="471600"/>
          </a:xfrm>
        </p:grpSpPr>
        <p:sp>
          <p:nvSpPr>
            <p:cNvPr id="387" name="Google Shape;387;p48"/>
            <p:cNvSpPr/>
            <p:nvPr/>
          </p:nvSpPr>
          <p:spPr>
            <a:xfrm>
              <a:off x="2774800" y="4322275"/>
              <a:ext cx="1528500" cy="471600"/>
            </a:xfrm>
            <a:prstGeom prst="roundRect">
              <a:avLst>
                <a:gd fmla="val 16667" name="adj"/>
              </a:avLst>
            </a:prstGeom>
            <a:solidFill>
              <a:srgbClr val="0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60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看不懂的指示</a:t>
              </a:r>
              <a:endParaRPr b="1" sz="16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88" name="Google Shape;388;p48"/>
            <p:cNvSpPr/>
            <p:nvPr/>
          </p:nvSpPr>
          <p:spPr>
            <a:xfrm>
              <a:off x="5113200" y="4322275"/>
              <a:ext cx="1178700" cy="471600"/>
            </a:xfrm>
            <a:prstGeom prst="roundRect">
              <a:avLst>
                <a:gd fmla="val 16667" name="adj"/>
              </a:avLst>
            </a:prstGeom>
            <a:solidFill>
              <a:srgbClr val="0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60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圖標輔助</a:t>
              </a:r>
              <a:endParaRPr b="1" sz="16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389" name="Google Shape;389;p48"/>
            <p:cNvCxnSpPr>
              <a:stCxn id="387" idx="3"/>
              <a:endCxn id="388" idx="1"/>
            </p:cNvCxnSpPr>
            <p:nvPr/>
          </p:nvCxnSpPr>
          <p:spPr>
            <a:xfrm>
              <a:off x="4303300" y="4558075"/>
              <a:ext cx="810000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oval"/>
              <a:tailEnd len="med" w="med" type="triangle"/>
            </a:ln>
          </p:spPr>
        </p:cxnSp>
      </p:grpSp>
      <p:grpSp>
        <p:nvGrpSpPr>
          <p:cNvPr id="390" name="Google Shape;390;p48"/>
          <p:cNvGrpSpPr/>
          <p:nvPr/>
        </p:nvGrpSpPr>
        <p:grpSpPr>
          <a:xfrm>
            <a:off x="2752863" y="2277175"/>
            <a:ext cx="3560975" cy="471600"/>
            <a:chOff x="2774800" y="2684375"/>
            <a:chExt cx="3560975" cy="471600"/>
          </a:xfrm>
        </p:grpSpPr>
        <p:sp>
          <p:nvSpPr>
            <p:cNvPr id="391" name="Google Shape;391;p48"/>
            <p:cNvSpPr/>
            <p:nvPr/>
          </p:nvSpPr>
          <p:spPr>
            <a:xfrm>
              <a:off x="2774800" y="2684375"/>
              <a:ext cx="1178700" cy="471600"/>
            </a:xfrm>
            <a:prstGeom prst="roundRect">
              <a:avLst>
                <a:gd fmla="val 16667" name="adj"/>
              </a:avLst>
            </a:prstGeom>
            <a:solidFill>
              <a:srgbClr val="EC9A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solidFill>
                    <a:schemeClr val="lt1"/>
                  </a:solidFill>
                </a:rPr>
                <a:t>小字體</a:t>
              </a:r>
              <a:endParaRPr b="1">
                <a:solidFill>
                  <a:schemeClr val="lt1"/>
                </a:solidFill>
              </a:endParaRPr>
            </a:p>
          </p:txBody>
        </p:sp>
        <p:sp>
          <p:nvSpPr>
            <p:cNvPr id="392" name="Google Shape;392;p48"/>
            <p:cNvSpPr/>
            <p:nvPr/>
          </p:nvSpPr>
          <p:spPr>
            <a:xfrm>
              <a:off x="5157075" y="2684375"/>
              <a:ext cx="1178700" cy="471600"/>
            </a:xfrm>
            <a:prstGeom prst="roundRect">
              <a:avLst>
                <a:gd fmla="val 16667" name="adj"/>
              </a:avLst>
            </a:prstGeom>
            <a:solidFill>
              <a:srgbClr val="EC9A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solidFill>
                    <a:schemeClr val="lt1"/>
                  </a:solidFill>
                </a:rPr>
                <a:t>自帶大字體</a:t>
              </a:r>
              <a:endParaRPr b="1">
                <a:solidFill>
                  <a:schemeClr val="lt1"/>
                </a:solidFill>
              </a:endParaRPr>
            </a:p>
          </p:txBody>
        </p:sp>
        <p:cxnSp>
          <p:nvCxnSpPr>
            <p:cNvPr id="393" name="Google Shape;393;p48"/>
            <p:cNvCxnSpPr>
              <a:stCxn id="391" idx="3"/>
              <a:endCxn id="392" idx="1"/>
            </p:cNvCxnSpPr>
            <p:nvPr/>
          </p:nvCxnSpPr>
          <p:spPr>
            <a:xfrm>
              <a:off x="3953500" y="2920175"/>
              <a:ext cx="1203600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oval"/>
              <a:tailEnd len="med" w="med" type="triangle"/>
            </a:ln>
          </p:spPr>
        </p:cxnSp>
      </p:grpSp>
      <p:grpSp>
        <p:nvGrpSpPr>
          <p:cNvPr id="394" name="Google Shape;394;p48"/>
          <p:cNvGrpSpPr/>
          <p:nvPr/>
        </p:nvGrpSpPr>
        <p:grpSpPr>
          <a:xfrm>
            <a:off x="2774800" y="934625"/>
            <a:ext cx="3517100" cy="471600"/>
            <a:chOff x="2774800" y="934625"/>
            <a:chExt cx="3517100" cy="471600"/>
          </a:xfrm>
        </p:grpSpPr>
        <p:sp>
          <p:nvSpPr>
            <p:cNvPr id="395" name="Google Shape;395;p48"/>
            <p:cNvSpPr/>
            <p:nvPr/>
          </p:nvSpPr>
          <p:spPr>
            <a:xfrm>
              <a:off x="2774800" y="934625"/>
              <a:ext cx="1178700" cy="471600"/>
            </a:xfrm>
            <a:prstGeom prst="roundRect">
              <a:avLst>
                <a:gd fmla="val 16667" name="adj"/>
              </a:avLst>
            </a:prstGeom>
            <a:solidFill>
              <a:srgbClr val="45425A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800">
                  <a:solidFill>
                    <a:schemeClr val="lt1"/>
                  </a:solidFill>
                </a:rPr>
                <a:t>功能繁雜</a:t>
              </a:r>
              <a:endParaRPr b="1" sz="1800">
                <a:solidFill>
                  <a:schemeClr val="lt1"/>
                </a:solidFill>
              </a:endParaRPr>
            </a:p>
          </p:txBody>
        </p:sp>
        <p:sp>
          <p:nvSpPr>
            <p:cNvPr id="396" name="Google Shape;396;p48"/>
            <p:cNvSpPr/>
            <p:nvPr/>
          </p:nvSpPr>
          <p:spPr>
            <a:xfrm>
              <a:off x="5113200" y="934625"/>
              <a:ext cx="1178700" cy="471600"/>
            </a:xfrm>
            <a:prstGeom prst="roundRect">
              <a:avLst>
                <a:gd fmla="val 16667" name="adj"/>
              </a:avLst>
            </a:prstGeom>
            <a:solidFill>
              <a:srgbClr val="45425A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800">
                  <a:solidFill>
                    <a:schemeClr val="lt1"/>
                  </a:solidFill>
                </a:rPr>
                <a:t>簡潔明瞭</a:t>
              </a:r>
              <a:endParaRPr b="1" sz="1800">
                <a:solidFill>
                  <a:schemeClr val="lt1"/>
                </a:solidFill>
              </a:endParaRPr>
            </a:p>
          </p:txBody>
        </p:sp>
        <p:cxnSp>
          <p:nvCxnSpPr>
            <p:cNvPr id="397" name="Google Shape;397;p48"/>
            <p:cNvCxnSpPr/>
            <p:nvPr/>
          </p:nvCxnSpPr>
          <p:spPr>
            <a:xfrm>
              <a:off x="3892675" y="1170425"/>
              <a:ext cx="1203600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oval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9"/>
          <p:cNvSpPr/>
          <p:nvPr/>
        </p:nvSpPr>
        <p:spPr>
          <a:xfrm flipH="1" rot="10800000">
            <a:off x="2280600" y="859050"/>
            <a:ext cx="3033000" cy="4269900"/>
          </a:xfrm>
          <a:prstGeom prst="diagStripe">
            <a:avLst>
              <a:gd fmla="val 50000" name="adj"/>
            </a:avLst>
          </a:prstGeom>
          <a:solidFill>
            <a:srgbClr val="6678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9"/>
          <p:cNvSpPr/>
          <p:nvPr/>
        </p:nvSpPr>
        <p:spPr>
          <a:xfrm rot="902619">
            <a:off x="1186046" y="-400034"/>
            <a:ext cx="2209938" cy="6050768"/>
          </a:xfrm>
          <a:prstGeom prst="rect">
            <a:avLst/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4" name="Google Shape;404;p49"/>
          <p:cNvGrpSpPr/>
          <p:nvPr/>
        </p:nvGrpSpPr>
        <p:grpSpPr>
          <a:xfrm>
            <a:off x="4486250" y="1776925"/>
            <a:ext cx="4488600" cy="1997825"/>
            <a:chOff x="4486250" y="1776925"/>
            <a:chExt cx="4488600" cy="1997825"/>
          </a:xfrm>
        </p:grpSpPr>
        <p:sp>
          <p:nvSpPr>
            <p:cNvPr id="405" name="Google Shape;405;p49"/>
            <p:cNvSpPr txBox="1"/>
            <p:nvPr/>
          </p:nvSpPr>
          <p:spPr>
            <a:xfrm>
              <a:off x="4486250" y="1776925"/>
              <a:ext cx="44886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4800"/>
                <a:t>聯絡人頁面設計</a:t>
              </a:r>
              <a:endParaRPr b="1" sz="4800"/>
            </a:p>
          </p:txBody>
        </p:sp>
        <p:sp>
          <p:nvSpPr>
            <p:cNvPr id="406" name="Google Shape;406;p49"/>
            <p:cNvSpPr txBox="1"/>
            <p:nvPr/>
          </p:nvSpPr>
          <p:spPr>
            <a:xfrm>
              <a:off x="4548250" y="2666550"/>
              <a:ext cx="41610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000">
                  <a:solidFill>
                    <a:srgbClr val="86AEAF"/>
                  </a:solidFill>
                  <a:latin typeface="Average"/>
                  <a:ea typeface="Average"/>
                  <a:cs typeface="Average"/>
                  <a:sym typeface="Average"/>
                </a:rPr>
                <a:t>Contact Person Page Design</a:t>
              </a:r>
              <a:endParaRPr sz="3000">
                <a:solidFill>
                  <a:srgbClr val="86AEAF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grpSp>
        <p:nvGrpSpPr>
          <p:cNvPr id="407" name="Google Shape;407;p49"/>
          <p:cNvGrpSpPr/>
          <p:nvPr/>
        </p:nvGrpSpPr>
        <p:grpSpPr>
          <a:xfrm>
            <a:off x="2539000" y="1509950"/>
            <a:ext cx="1725300" cy="1607400"/>
            <a:chOff x="2539000" y="1509950"/>
            <a:chExt cx="1725300" cy="1607400"/>
          </a:xfrm>
        </p:grpSpPr>
        <p:sp>
          <p:nvSpPr>
            <p:cNvPr id="408" name="Google Shape;408;p49"/>
            <p:cNvSpPr/>
            <p:nvPr/>
          </p:nvSpPr>
          <p:spPr>
            <a:xfrm>
              <a:off x="2539000" y="1509950"/>
              <a:ext cx="1725300" cy="16074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EC9A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09" name="Google Shape;409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87288" y="1776925"/>
              <a:ext cx="1228725" cy="12287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0"/>
          <p:cNvSpPr/>
          <p:nvPr/>
        </p:nvSpPr>
        <p:spPr>
          <a:xfrm rot="1116553">
            <a:off x="2862044" y="-469656"/>
            <a:ext cx="1746724" cy="6261910"/>
          </a:xfrm>
          <a:prstGeom prst="parallelogram">
            <a:avLst>
              <a:gd fmla="val 25000" name="adj"/>
            </a:avLst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50"/>
          <p:cNvSpPr/>
          <p:nvPr/>
        </p:nvSpPr>
        <p:spPr>
          <a:xfrm>
            <a:off x="0" y="296000"/>
            <a:ext cx="2765700" cy="740100"/>
          </a:xfrm>
          <a:prstGeom prst="rect">
            <a:avLst/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45425A"/>
                </a:solidFill>
              </a:rPr>
              <a:t>介面設計</a:t>
            </a:r>
            <a:endParaRPr b="1" sz="3000">
              <a:solidFill>
                <a:srgbClr val="45425A"/>
              </a:solidFill>
            </a:endParaRPr>
          </a:p>
        </p:txBody>
      </p:sp>
      <p:sp>
        <p:nvSpPr>
          <p:cNvPr id="416" name="Google Shape;416;p50"/>
          <p:cNvSpPr/>
          <p:nvPr/>
        </p:nvSpPr>
        <p:spPr>
          <a:xfrm>
            <a:off x="6378300" y="4136200"/>
            <a:ext cx="2765700" cy="740100"/>
          </a:xfrm>
          <a:prstGeom prst="rect">
            <a:avLst/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45425A"/>
                </a:solidFill>
              </a:rPr>
              <a:t>功能設計</a:t>
            </a:r>
            <a:endParaRPr b="1" sz="3000">
              <a:solidFill>
                <a:srgbClr val="45425A"/>
              </a:solidFill>
            </a:endParaRPr>
          </a:p>
        </p:txBody>
      </p:sp>
      <p:sp>
        <p:nvSpPr>
          <p:cNvPr id="417" name="Google Shape;417;p50"/>
          <p:cNvSpPr txBox="1"/>
          <p:nvPr/>
        </p:nvSpPr>
        <p:spPr>
          <a:xfrm>
            <a:off x="264675" y="1812525"/>
            <a:ext cx="29964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5C63"/>
              </a:buClr>
              <a:buSzPts val="2000"/>
              <a:buChar char="⍚"/>
            </a:pPr>
            <a:r>
              <a:rPr lang="zh-TW" sz="2000"/>
              <a:t>大圖標以及大字體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5C63"/>
              </a:buClr>
              <a:buSzPts val="2000"/>
              <a:buChar char="⍚"/>
            </a:pPr>
            <a:r>
              <a:rPr lang="zh-TW" sz="2000">
                <a:solidFill>
                  <a:schemeClr val="dk1"/>
                </a:solidFill>
              </a:rPr>
              <a:t>清單式設計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⍚"/>
            </a:pPr>
            <a:r>
              <a:rPr lang="zh-TW" sz="2000">
                <a:solidFill>
                  <a:schemeClr val="dk1"/>
                </a:solidFill>
              </a:rPr>
              <a:t>垂直滑動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418" name="Google Shape;418;p50"/>
          <p:cNvSpPr txBox="1"/>
          <p:nvPr/>
        </p:nvSpPr>
        <p:spPr>
          <a:xfrm>
            <a:off x="5432825" y="1812525"/>
            <a:ext cx="3483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5C63"/>
              </a:buClr>
              <a:buSzPts val="2000"/>
              <a:buChar char="⍚"/>
            </a:pPr>
            <a:r>
              <a:rPr lang="zh-TW" sz="2000"/>
              <a:t>聯絡人列表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5C63"/>
              </a:buClr>
              <a:buSzPts val="2000"/>
              <a:buChar char="⍚"/>
            </a:pPr>
            <a:r>
              <a:rPr lang="zh-TW" sz="2000"/>
              <a:t>新增聯絡人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5C63"/>
              </a:buClr>
              <a:buSzPts val="2000"/>
              <a:buChar char="⍚"/>
            </a:pPr>
            <a:r>
              <a:rPr lang="zh-TW" sz="2000"/>
              <a:t>跳轉到聯絡人個人聊天室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51" title="4_聯絡人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3145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1"/>
          <p:cNvSpPr/>
          <p:nvPr/>
        </p:nvSpPr>
        <p:spPr>
          <a:xfrm>
            <a:off x="6750850" y="124575"/>
            <a:ext cx="2765700" cy="740100"/>
          </a:xfrm>
          <a:prstGeom prst="rect">
            <a:avLst/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45425A"/>
                </a:solidFill>
              </a:rPr>
              <a:t>介面設計</a:t>
            </a:r>
            <a:endParaRPr b="1" sz="3000">
              <a:solidFill>
                <a:srgbClr val="45425A"/>
              </a:solidFill>
            </a:endParaRPr>
          </a:p>
        </p:txBody>
      </p:sp>
      <p:grpSp>
        <p:nvGrpSpPr>
          <p:cNvPr id="425" name="Google Shape;425;p51"/>
          <p:cNvGrpSpPr/>
          <p:nvPr/>
        </p:nvGrpSpPr>
        <p:grpSpPr>
          <a:xfrm>
            <a:off x="2314577" y="0"/>
            <a:ext cx="6685636" cy="5143499"/>
            <a:chOff x="2404102" y="0"/>
            <a:chExt cx="6685636" cy="5143499"/>
          </a:xfrm>
        </p:grpSpPr>
        <p:pic>
          <p:nvPicPr>
            <p:cNvPr id="426" name="Google Shape;426;p5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49325" y="0"/>
              <a:ext cx="2312592" cy="5143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7" name="Google Shape;427;p51"/>
            <p:cNvSpPr/>
            <p:nvPr/>
          </p:nvSpPr>
          <p:spPr>
            <a:xfrm>
              <a:off x="7126250" y="1799700"/>
              <a:ext cx="1800300" cy="740100"/>
            </a:xfrm>
            <a:prstGeom prst="rect">
              <a:avLst/>
            </a:prstGeom>
            <a:solidFill>
              <a:srgbClr val="667885">
                <a:alpha val="30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/>
                <a:t>    </a:t>
              </a:r>
              <a:endParaRPr b="1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    此處顯示使用者個人頭像的圖案</a:t>
              </a:r>
              <a:endParaRPr/>
            </a:p>
          </p:txBody>
        </p:sp>
        <p:sp>
          <p:nvSpPr>
            <p:cNvPr id="428" name="Google Shape;428;p51"/>
            <p:cNvSpPr/>
            <p:nvPr/>
          </p:nvSpPr>
          <p:spPr>
            <a:xfrm flipH="1" rot="5929412">
              <a:off x="7061616" y="1265837"/>
              <a:ext cx="557397" cy="1007319"/>
            </a:xfrm>
            <a:prstGeom prst="parallelogram">
              <a:avLst>
                <a:gd fmla="val 25000" name="adj"/>
              </a:avLst>
            </a:prstGeom>
            <a:solidFill>
              <a:srgbClr val="0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51"/>
            <p:cNvSpPr txBox="1"/>
            <p:nvPr/>
          </p:nvSpPr>
          <p:spPr>
            <a:xfrm>
              <a:off x="6848625" y="1569400"/>
              <a:ext cx="983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solidFill>
                    <a:srgbClr val="FFFFFA"/>
                  </a:solidFill>
                </a:rPr>
                <a:t>個人頭像</a:t>
              </a:r>
              <a:endParaRPr b="1">
                <a:solidFill>
                  <a:srgbClr val="FFFFFA"/>
                </a:solidFill>
              </a:endParaRPr>
            </a:p>
          </p:txBody>
        </p:sp>
        <p:cxnSp>
          <p:nvCxnSpPr>
            <p:cNvPr id="430" name="Google Shape;430;p51"/>
            <p:cNvCxnSpPr>
              <a:stCxn id="427" idx="1"/>
            </p:cNvCxnSpPr>
            <p:nvPr/>
          </p:nvCxnSpPr>
          <p:spPr>
            <a:xfrm rot="10800000">
              <a:off x="6290150" y="835950"/>
              <a:ext cx="836100" cy="1333800"/>
            </a:xfrm>
            <a:prstGeom prst="bentConnector2">
              <a:avLst/>
            </a:prstGeom>
            <a:noFill/>
            <a:ln cap="flat" cmpd="sng" w="28575">
              <a:solidFill>
                <a:srgbClr val="0D5C63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sp>
          <p:nvSpPr>
            <p:cNvPr id="431" name="Google Shape;431;p51"/>
            <p:cNvSpPr/>
            <p:nvPr/>
          </p:nvSpPr>
          <p:spPr>
            <a:xfrm>
              <a:off x="7289438" y="3323700"/>
              <a:ext cx="1800300" cy="740100"/>
            </a:xfrm>
            <a:prstGeom prst="rect">
              <a:avLst/>
            </a:prstGeom>
            <a:solidFill>
              <a:srgbClr val="667885">
                <a:alpha val="30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/>
                <a:t>    </a:t>
              </a:r>
              <a:endParaRPr b="1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    按下可以新增聯絡人</a:t>
              </a:r>
              <a:endParaRPr/>
            </a:p>
          </p:txBody>
        </p:sp>
        <p:sp>
          <p:nvSpPr>
            <p:cNvPr id="432" name="Google Shape;432;p51"/>
            <p:cNvSpPr/>
            <p:nvPr/>
          </p:nvSpPr>
          <p:spPr>
            <a:xfrm flipH="1" rot="5929412">
              <a:off x="7224803" y="2789837"/>
              <a:ext cx="557397" cy="1007319"/>
            </a:xfrm>
            <a:prstGeom prst="parallelogram">
              <a:avLst>
                <a:gd fmla="val 25000" name="adj"/>
              </a:avLst>
            </a:prstGeom>
            <a:solidFill>
              <a:srgbClr val="0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51"/>
            <p:cNvSpPr txBox="1"/>
            <p:nvPr/>
          </p:nvSpPr>
          <p:spPr>
            <a:xfrm>
              <a:off x="7011813" y="3093400"/>
              <a:ext cx="983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solidFill>
                    <a:srgbClr val="FFFFFA"/>
                  </a:solidFill>
                </a:rPr>
                <a:t>新增</a:t>
              </a:r>
              <a:endParaRPr b="1">
                <a:solidFill>
                  <a:srgbClr val="FFFFFA"/>
                </a:solidFill>
              </a:endParaRPr>
            </a:p>
          </p:txBody>
        </p:sp>
        <p:cxnSp>
          <p:nvCxnSpPr>
            <p:cNvPr id="434" name="Google Shape;434;p51"/>
            <p:cNvCxnSpPr>
              <a:endCxn id="431" idx="1"/>
            </p:cNvCxnSpPr>
            <p:nvPr/>
          </p:nvCxnSpPr>
          <p:spPr>
            <a:xfrm flipH="1" rot="10800000">
              <a:off x="6258038" y="3693750"/>
              <a:ext cx="1031400" cy="10296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0D5C63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sp>
          <p:nvSpPr>
            <p:cNvPr id="435" name="Google Shape;435;p51"/>
            <p:cNvSpPr/>
            <p:nvPr/>
          </p:nvSpPr>
          <p:spPr>
            <a:xfrm>
              <a:off x="2491213" y="1478225"/>
              <a:ext cx="1800300" cy="740100"/>
            </a:xfrm>
            <a:prstGeom prst="rect">
              <a:avLst/>
            </a:prstGeom>
            <a:solidFill>
              <a:srgbClr val="667885">
                <a:alpha val="30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/>
                <a:t>    </a:t>
              </a:r>
              <a:endParaRPr b="1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   聯絡人，點擊可以前往個人頁面</a:t>
              </a:r>
              <a:endParaRPr/>
            </a:p>
          </p:txBody>
        </p:sp>
        <p:sp>
          <p:nvSpPr>
            <p:cNvPr id="436" name="Google Shape;436;p51"/>
            <p:cNvSpPr/>
            <p:nvPr/>
          </p:nvSpPr>
          <p:spPr>
            <a:xfrm flipH="1" rot="5929412">
              <a:off x="2665853" y="999187"/>
              <a:ext cx="557397" cy="1007319"/>
            </a:xfrm>
            <a:prstGeom prst="parallelogram">
              <a:avLst>
                <a:gd fmla="val 25000" name="adj"/>
              </a:avLst>
            </a:prstGeom>
            <a:solidFill>
              <a:srgbClr val="0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51"/>
            <p:cNvSpPr txBox="1"/>
            <p:nvPr/>
          </p:nvSpPr>
          <p:spPr>
            <a:xfrm>
              <a:off x="2452863" y="1302750"/>
              <a:ext cx="983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solidFill>
                    <a:srgbClr val="FFFFFA"/>
                  </a:solidFill>
                </a:rPr>
                <a:t>聯絡人</a:t>
              </a:r>
              <a:endParaRPr b="1">
                <a:solidFill>
                  <a:srgbClr val="FFFFFA"/>
                </a:solidFill>
              </a:endParaRPr>
            </a:p>
          </p:txBody>
        </p:sp>
        <p:cxnSp>
          <p:nvCxnSpPr>
            <p:cNvPr id="438" name="Google Shape;438;p51"/>
            <p:cNvCxnSpPr>
              <a:endCxn id="435" idx="2"/>
            </p:cNvCxnSpPr>
            <p:nvPr/>
          </p:nvCxnSpPr>
          <p:spPr>
            <a:xfrm flipH="1" rot="5400000">
              <a:off x="3185113" y="2424575"/>
              <a:ext cx="1307100" cy="8946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0D5C63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3" name="Google Shape;443;p52"/>
          <p:cNvGrpSpPr/>
          <p:nvPr/>
        </p:nvGrpSpPr>
        <p:grpSpPr>
          <a:xfrm>
            <a:off x="2283400" y="0"/>
            <a:ext cx="5047500" cy="5205400"/>
            <a:chOff x="3761175" y="0"/>
            <a:chExt cx="5047500" cy="5205400"/>
          </a:xfrm>
        </p:grpSpPr>
        <p:pic>
          <p:nvPicPr>
            <p:cNvPr id="444" name="Google Shape;444;p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3077" y="0"/>
              <a:ext cx="2340424" cy="520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5" name="Google Shape;445;p52"/>
            <p:cNvSpPr/>
            <p:nvPr/>
          </p:nvSpPr>
          <p:spPr>
            <a:xfrm>
              <a:off x="7008375" y="3241650"/>
              <a:ext cx="1800300" cy="431100"/>
            </a:xfrm>
            <a:prstGeom prst="rect">
              <a:avLst/>
            </a:prstGeom>
            <a:solidFill>
              <a:srgbClr val="667885">
                <a:alpha val="30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/>
                <a:t>    </a:t>
              </a:r>
              <a:endParaRPr b="1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    上拉會進行摺疊</a:t>
              </a:r>
              <a:endParaRPr/>
            </a:p>
          </p:txBody>
        </p:sp>
        <p:sp>
          <p:nvSpPr>
            <p:cNvPr id="446" name="Google Shape;446;p52"/>
            <p:cNvSpPr/>
            <p:nvPr/>
          </p:nvSpPr>
          <p:spPr>
            <a:xfrm flipH="1" rot="5929412">
              <a:off x="6943741" y="2600887"/>
              <a:ext cx="557397" cy="1007319"/>
            </a:xfrm>
            <a:prstGeom prst="parallelogram">
              <a:avLst>
                <a:gd fmla="val 25000" name="adj"/>
              </a:avLst>
            </a:prstGeom>
            <a:solidFill>
              <a:srgbClr val="0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52"/>
            <p:cNvSpPr txBox="1"/>
            <p:nvPr/>
          </p:nvSpPr>
          <p:spPr>
            <a:xfrm>
              <a:off x="6779350" y="2889000"/>
              <a:ext cx="8862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600">
                  <a:solidFill>
                    <a:srgbClr val="FFFFFA"/>
                  </a:solidFill>
                </a:rPr>
                <a:t>清單</a:t>
              </a:r>
              <a:endParaRPr b="1" sz="1600">
                <a:solidFill>
                  <a:srgbClr val="FFFFFA"/>
                </a:solidFill>
              </a:endParaRPr>
            </a:p>
          </p:txBody>
        </p:sp>
        <p:cxnSp>
          <p:nvCxnSpPr>
            <p:cNvPr id="448" name="Google Shape;448;p52"/>
            <p:cNvCxnSpPr>
              <a:stCxn id="445" idx="1"/>
            </p:cNvCxnSpPr>
            <p:nvPr/>
          </p:nvCxnSpPr>
          <p:spPr>
            <a:xfrm flipH="1">
              <a:off x="5785275" y="3457200"/>
              <a:ext cx="1223100" cy="5229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0D5C63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sp>
          <p:nvSpPr>
            <p:cNvPr id="449" name="Google Shape;449;p52"/>
            <p:cNvSpPr/>
            <p:nvPr/>
          </p:nvSpPr>
          <p:spPr>
            <a:xfrm>
              <a:off x="3761175" y="1200150"/>
              <a:ext cx="353700" cy="23790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EC9A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0" name="Google Shape;450;p52"/>
          <p:cNvSpPr/>
          <p:nvPr/>
        </p:nvSpPr>
        <p:spPr>
          <a:xfrm>
            <a:off x="6518125" y="140075"/>
            <a:ext cx="2765700" cy="740100"/>
          </a:xfrm>
          <a:prstGeom prst="rect">
            <a:avLst/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45425A"/>
                </a:solidFill>
              </a:rPr>
              <a:t>上拉動態清單</a:t>
            </a:r>
            <a:endParaRPr b="1" sz="3000">
              <a:solidFill>
                <a:srgbClr val="45425A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Google Shape;455;p53"/>
          <p:cNvGrpSpPr/>
          <p:nvPr/>
        </p:nvGrpSpPr>
        <p:grpSpPr>
          <a:xfrm>
            <a:off x="1346038" y="54300"/>
            <a:ext cx="6544975" cy="5143499"/>
            <a:chOff x="2509850" y="0"/>
            <a:chExt cx="6544975" cy="5143499"/>
          </a:xfrm>
        </p:grpSpPr>
        <p:pic>
          <p:nvPicPr>
            <p:cNvPr id="456" name="Google Shape;456;p5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05058" y="0"/>
              <a:ext cx="2312592" cy="5143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7" name="Google Shape;457;p53"/>
            <p:cNvSpPr/>
            <p:nvPr/>
          </p:nvSpPr>
          <p:spPr>
            <a:xfrm>
              <a:off x="6525825" y="2068125"/>
              <a:ext cx="2529000" cy="2154000"/>
            </a:xfrm>
            <a:prstGeom prst="snip1Rect">
              <a:avLst>
                <a:gd fmla="val 16667" name="adj"/>
              </a:avLst>
            </a:prstGeom>
            <a:solidFill>
              <a:srgbClr val="86A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chemeClr val="lt1"/>
                  </a:solidFill>
                </a:rPr>
                <a:t>1. 按下FloatingActionButton後出現AlterDialog</a:t>
              </a:r>
              <a:endParaRPr sz="18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chemeClr val="lt1"/>
                  </a:solidFill>
                </a:rPr>
                <a:t>2. 輸入電話號碼及可添加好友</a:t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458" name="Google Shape;458;p53"/>
            <p:cNvSpPr/>
            <p:nvPr/>
          </p:nvSpPr>
          <p:spPr>
            <a:xfrm>
              <a:off x="5829300" y="4489925"/>
              <a:ext cx="600000" cy="600000"/>
            </a:xfrm>
            <a:prstGeom prst="ellipse">
              <a:avLst/>
            </a:prstGeom>
            <a:solidFill>
              <a:srgbClr val="EC9A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400">
                  <a:latin typeface="Vidaloka"/>
                  <a:ea typeface="Vidaloka"/>
                  <a:cs typeface="Vidaloka"/>
                  <a:sym typeface="Vidaloka"/>
                </a:rPr>
                <a:t>1</a:t>
              </a:r>
              <a:endParaRPr b="1" sz="2400"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cxnSp>
          <p:nvCxnSpPr>
            <p:cNvPr id="459" name="Google Shape;459;p53"/>
            <p:cNvCxnSpPr>
              <a:endCxn id="458" idx="2"/>
            </p:cNvCxnSpPr>
            <p:nvPr/>
          </p:nvCxnSpPr>
          <p:spPr>
            <a:xfrm>
              <a:off x="5432700" y="4789925"/>
              <a:ext cx="396600" cy="0"/>
            </a:xfrm>
            <a:prstGeom prst="straightConnector1">
              <a:avLst/>
            </a:prstGeom>
            <a:noFill/>
            <a:ln cap="flat" cmpd="sng" w="19050">
              <a:solidFill>
                <a:srgbClr val="EC9A29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cxnSp>
          <p:nvCxnSpPr>
            <p:cNvPr id="460" name="Google Shape;460;p53"/>
            <p:cNvCxnSpPr>
              <a:stCxn id="461" idx="5"/>
            </p:cNvCxnSpPr>
            <p:nvPr/>
          </p:nvCxnSpPr>
          <p:spPr>
            <a:xfrm>
              <a:off x="3021982" y="1755182"/>
              <a:ext cx="514200" cy="816600"/>
            </a:xfrm>
            <a:prstGeom prst="straightConnector1">
              <a:avLst/>
            </a:prstGeom>
            <a:noFill/>
            <a:ln cap="flat" cmpd="sng" w="19050">
              <a:solidFill>
                <a:srgbClr val="EC9A29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sp>
          <p:nvSpPr>
            <p:cNvPr id="461" name="Google Shape;461;p53"/>
            <p:cNvSpPr/>
            <p:nvPr/>
          </p:nvSpPr>
          <p:spPr>
            <a:xfrm>
              <a:off x="2509850" y="1243050"/>
              <a:ext cx="600000" cy="600000"/>
            </a:xfrm>
            <a:prstGeom prst="ellipse">
              <a:avLst/>
            </a:prstGeom>
            <a:solidFill>
              <a:srgbClr val="EC9A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400">
                  <a:latin typeface="Vidaloka"/>
                  <a:ea typeface="Vidaloka"/>
                  <a:cs typeface="Vidaloka"/>
                  <a:sym typeface="Vidaloka"/>
                </a:rPr>
                <a:t>2</a:t>
              </a:r>
              <a:endParaRPr b="1" sz="2400"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sp>
        <p:nvSpPr>
          <p:cNvPr id="462" name="Google Shape;462;p53"/>
          <p:cNvSpPr/>
          <p:nvPr/>
        </p:nvSpPr>
        <p:spPr>
          <a:xfrm>
            <a:off x="6518125" y="140075"/>
            <a:ext cx="2765700" cy="740100"/>
          </a:xfrm>
          <a:prstGeom prst="rect">
            <a:avLst/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45425A"/>
                </a:solidFill>
              </a:rPr>
              <a:t>添加好友</a:t>
            </a:r>
            <a:endParaRPr b="1" sz="3000">
              <a:solidFill>
                <a:srgbClr val="45425A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/>
          <p:nvPr/>
        </p:nvSpPr>
        <p:spPr>
          <a:xfrm rot="8098212">
            <a:off x="1348551" y="480968"/>
            <a:ext cx="407930" cy="5848480"/>
          </a:xfrm>
          <a:prstGeom prst="parallelogram">
            <a:avLst>
              <a:gd fmla="val 25000" name="adj"/>
            </a:avLst>
          </a:prstGeom>
          <a:solidFill>
            <a:srgbClr val="6678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" name="Google Shape;114;p27"/>
          <p:cNvGrpSpPr/>
          <p:nvPr/>
        </p:nvGrpSpPr>
        <p:grpSpPr>
          <a:xfrm>
            <a:off x="-824309" y="-730257"/>
            <a:ext cx="3771132" cy="5007305"/>
            <a:chOff x="-824309" y="-730257"/>
            <a:chExt cx="3771132" cy="5007305"/>
          </a:xfrm>
        </p:grpSpPr>
        <p:sp>
          <p:nvSpPr>
            <p:cNvPr id="115" name="Google Shape;115;p27"/>
            <p:cNvSpPr/>
            <p:nvPr/>
          </p:nvSpPr>
          <p:spPr>
            <a:xfrm rot="2118946">
              <a:off x="298917" y="-954667"/>
              <a:ext cx="513249" cy="4047920"/>
            </a:xfrm>
            <a:prstGeom prst="parallelogram">
              <a:avLst>
                <a:gd fmla="val 25000" name="adj"/>
              </a:avLst>
            </a:prstGeom>
            <a:solidFill>
              <a:srgbClr val="0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7"/>
            <p:cNvSpPr/>
            <p:nvPr/>
          </p:nvSpPr>
          <p:spPr>
            <a:xfrm rot="2118157">
              <a:off x="885207" y="-1150918"/>
              <a:ext cx="408033" cy="5848631"/>
            </a:xfrm>
            <a:prstGeom prst="parallelogram">
              <a:avLst>
                <a:gd fmla="val 25000" name="adj"/>
              </a:avLst>
            </a:prstGeom>
            <a:solidFill>
              <a:srgbClr val="0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" name="Google Shape;117;p27"/>
          <p:cNvGrpSpPr/>
          <p:nvPr/>
        </p:nvGrpSpPr>
        <p:grpSpPr>
          <a:xfrm>
            <a:off x="2628288" y="1193150"/>
            <a:ext cx="5985475" cy="3291475"/>
            <a:chOff x="2628288" y="1193150"/>
            <a:chExt cx="5985475" cy="3291475"/>
          </a:xfrm>
        </p:grpSpPr>
        <p:pic>
          <p:nvPicPr>
            <p:cNvPr id="118" name="Google Shape;118;p27"/>
            <p:cNvPicPr preferRelativeResize="0"/>
            <p:nvPr/>
          </p:nvPicPr>
          <p:blipFill rotWithShape="1">
            <a:blip r:embed="rId3">
              <a:alphaModFix/>
            </a:blip>
            <a:srcRect b="0" l="47470" r="0" t="0"/>
            <a:stretch/>
          </p:blipFill>
          <p:spPr>
            <a:xfrm>
              <a:off x="2709375" y="1193150"/>
              <a:ext cx="2264974" cy="3233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36275" y="1193150"/>
              <a:ext cx="2264975" cy="30187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" name="Google Shape;120;p27"/>
            <p:cNvSpPr/>
            <p:nvPr/>
          </p:nvSpPr>
          <p:spPr>
            <a:xfrm>
              <a:off x="6123763" y="3882525"/>
              <a:ext cx="2490000" cy="602100"/>
            </a:xfrm>
            <a:prstGeom prst="roundRect">
              <a:avLst>
                <a:gd fmla="val 16667" name="adj"/>
              </a:avLst>
            </a:prstGeom>
            <a:solidFill>
              <a:srgbClr val="86A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000">
                  <a:solidFill>
                    <a:srgbClr val="FFFFFF"/>
                  </a:solidFill>
                </a:rPr>
                <a:t>B0843027 王采筑</a:t>
              </a:r>
              <a:endParaRPr b="1" sz="2000">
                <a:solidFill>
                  <a:srgbClr val="FFFFFF"/>
                </a:solidFill>
              </a:endParaRPr>
            </a:p>
          </p:txBody>
        </p:sp>
        <p:sp>
          <p:nvSpPr>
            <p:cNvPr id="121" name="Google Shape;121;p27"/>
            <p:cNvSpPr/>
            <p:nvPr/>
          </p:nvSpPr>
          <p:spPr>
            <a:xfrm>
              <a:off x="2628288" y="3882525"/>
              <a:ext cx="2490000" cy="602100"/>
            </a:xfrm>
            <a:prstGeom prst="roundRect">
              <a:avLst>
                <a:gd fmla="val 16667" name="adj"/>
              </a:avLst>
            </a:prstGeom>
            <a:solidFill>
              <a:srgbClr val="4542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000">
                  <a:solidFill>
                    <a:srgbClr val="FFFFFF"/>
                  </a:solidFill>
                </a:rPr>
                <a:t>B0843009 蔡馥伃</a:t>
              </a:r>
              <a:endParaRPr b="1" sz="2000">
                <a:solidFill>
                  <a:srgbClr val="FFFFFF"/>
                </a:solidFill>
              </a:endParaRPr>
            </a:p>
          </p:txBody>
        </p:sp>
      </p:grpSp>
      <p:sp>
        <p:nvSpPr>
          <p:cNvPr id="122" name="Google Shape;122;p27"/>
          <p:cNvSpPr txBox="1"/>
          <p:nvPr/>
        </p:nvSpPr>
        <p:spPr>
          <a:xfrm>
            <a:off x="2554600" y="439325"/>
            <a:ext cx="7297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我們第三組的小組成員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54"/>
          <p:cNvGrpSpPr/>
          <p:nvPr/>
        </p:nvGrpSpPr>
        <p:grpSpPr>
          <a:xfrm>
            <a:off x="3545276" y="74"/>
            <a:ext cx="4978723" cy="5143344"/>
            <a:chOff x="3761176" y="25288"/>
            <a:chExt cx="4822474" cy="5092925"/>
          </a:xfrm>
        </p:grpSpPr>
        <p:pic>
          <p:nvPicPr>
            <p:cNvPr id="468" name="Google Shape;468;p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61176" y="25288"/>
              <a:ext cx="2289850" cy="5092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9" name="Google Shape;469;p54"/>
            <p:cNvSpPr/>
            <p:nvPr/>
          </p:nvSpPr>
          <p:spPr>
            <a:xfrm>
              <a:off x="6783350" y="2721225"/>
              <a:ext cx="1800300" cy="836400"/>
            </a:xfrm>
            <a:prstGeom prst="rect">
              <a:avLst/>
            </a:prstGeom>
            <a:solidFill>
              <a:srgbClr val="667885">
                <a:alpha val="30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/>
                <a:t>    </a:t>
              </a:r>
              <a:endParaRPr b="1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    添加成功會在聯絡人列表加入並且顯示Toast訊息</a:t>
              </a:r>
              <a:endParaRPr/>
            </a:p>
          </p:txBody>
        </p:sp>
        <p:sp>
          <p:nvSpPr>
            <p:cNvPr id="470" name="Google Shape;470;p54"/>
            <p:cNvSpPr/>
            <p:nvPr/>
          </p:nvSpPr>
          <p:spPr>
            <a:xfrm flipH="1" rot="5929412">
              <a:off x="6718716" y="2187362"/>
              <a:ext cx="557397" cy="1007319"/>
            </a:xfrm>
            <a:prstGeom prst="parallelogram">
              <a:avLst>
                <a:gd fmla="val 25000" name="adj"/>
              </a:avLst>
            </a:prstGeom>
            <a:solidFill>
              <a:srgbClr val="0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54"/>
            <p:cNvSpPr txBox="1"/>
            <p:nvPr/>
          </p:nvSpPr>
          <p:spPr>
            <a:xfrm>
              <a:off x="6554325" y="2475475"/>
              <a:ext cx="886200" cy="42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600">
                  <a:solidFill>
                    <a:srgbClr val="FFFFFA"/>
                  </a:solidFill>
                </a:rPr>
                <a:t>成功</a:t>
              </a:r>
              <a:endParaRPr b="1" sz="1600">
                <a:solidFill>
                  <a:srgbClr val="FFFFFA"/>
                </a:solidFill>
              </a:endParaRPr>
            </a:p>
          </p:txBody>
        </p:sp>
        <p:cxnSp>
          <p:nvCxnSpPr>
            <p:cNvPr id="472" name="Google Shape;472;p54"/>
            <p:cNvCxnSpPr>
              <a:stCxn id="469" idx="1"/>
            </p:cNvCxnSpPr>
            <p:nvPr/>
          </p:nvCxnSpPr>
          <p:spPr>
            <a:xfrm rot="10800000">
              <a:off x="5572250" y="2984325"/>
              <a:ext cx="1211100" cy="1551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0D5C63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  <p:sp>
        <p:nvSpPr>
          <p:cNvPr id="473" name="Google Shape;473;p54"/>
          <p:cNvSpPr/>
          <p:nvPr/>
        </p:nvSpPr>
        <p:spPr>
          <a:xfrm>
            <a:off x="6518125" y="140075"/>
            <a:ext cx="2765700" cy="740100"/>
          </a:xfrm>
          <a:prstGeom prst="rect">
            <a:avLst/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45425A"/>
                </a:solidFill>
              </a:rPr>
              <a:t>成功</a:t>
            </a:r>
            <a:r>
              <a:rPr b="1" lang="zh-TW" sz="3000">
                <a:solidFill>
                  <a:srgbClr val="45425A"/>
                </a:solidFill>
              </a:rPr>
              <a:t>的情況</a:t>
            </a:r>
            <a:endParaRPr b="1" sz="3000">
              <a:solidFill>
                <a:srgbClr val="45425A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" name="Google Shape;478;p55"/>
          <p:cNvGrpSpPr/>
          <p:nvPr/>
        </p:nvGrpSpPr>
        <p:grpSpPr>
          <a:xfrm>
            <a:off x="1559639" y="-38700"/>
            <a:ext cx="4454211" cy="5143499"/>
            <a:chOff x="841964" y="0"/>
            <a:chExt cx="4454211" cy="5143499"/>
          </a:xfrm>
        </p:grpSpPr>
        <p:pic>
          <p:nvPicPr>
            <p:cNvPr id="479" name="Google Shape;479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83582" y="0"/>
              <a:ext cx="2312593" cy="5143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0" name="Google Shape;480;p55"/>
            <p:cNvSpPr/>
            <p:nvPr/>
          </p:nvSpPr>
          <p:spPr>
            <a:xfrm>
              <a:off x="1125500" y="1221025"/>
              <a:ext cx="1800300" cy="836400"/>
            </a:xfrm>
            <a:prstGeom prst="rect">
              <a:avLst/>
            </a:prstGeom>
            <a:solidFill>
              <a:srgbClr val="667885">
                <a:alpha val="30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/>
                <a:t>    </a:t>
              </a:r>
              <a:endParaRPr b="1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    會以Toast提示用戶不存在訊息</a:t>
              </a:r>
              <a:endParaRPr/>
            </a:p>
          </p:txBody>
        </p:sp>
        <p:sp>
          <p:nvSpPr>
            <p:cNvPr id="481" name="Google Shape;481;p55"/>
            <p:cNvSpPr/>
            <p:nvPr/>
          </p:nvSpPr>
          <p:spPr>
            <a:xfrm flipH="1" rot="5929412">
              <a:off x="1103716" y="751462"/>
              <a:ext cx="557397" cy="1007319"/>
            </a:xfrm>
            <a:prstGeom prst="parallelogram">
              <a:avLst>
                <a:gd fmla="val 25000" name="adj"/>
              </a:avLst>
            </a:prstGeom>
            <a:solidFill>
              <a:srgbClr val="0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55"/>
            <p:cNvSpPr txBox="1"/>
            <p:nvPr/>
          </p:nvSpPr>
          <p:spPr>
            <a:xfrm>
              <a:off x="939325" y="1039575"/>
              <a:ext cx="8862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600">
                  <a:solidFill>
                    <a:srgbClr val="FFFFFA"/>
                  </a:solidFill>
                </a:rPr>
                <a:t>失敗</a:t>
              </a:r>
              <a:endParaRPr b="1" sz="1600">
                <a:solidFill>
                  <a:srgbClr val="FFFFFA"/>
                </a:solidFill>
              </a:endParaRPr>
            </a:p>
          </p:txBody>
        </p:sp>
        <p:cxnSp>
          <p:nvCxnSpPr>
            <p:cNvPr id="483" name="Google Shape;483;p55"/>
            <p:cNvCxnSpPr>
              <a:endCxn id="480" idx="2"/>
            </p:cNvCxnSpPr>
            <p:nvPr/>
          </p:nvCxnSpPr>
          <p:spPr>
            <a:xfrm rot="10800000">
              <a:off x="2025650" y="2057425"/>
              <a:ext cx="1446300" cy="1135800"/>
            </a:xfrm>
            <a:prstGeom prst="bentConnector2">
              <a:avLst/>
            </a:prstGeom>
            <a:noFill/>
            <a:ln cap="flat" cmpd="sng" w="28575">
              <a:solidFill>
                <a:srgbClr val="0D5C63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  <p:sp>
        <p:nvSpPr>
          <p:cNvPr id="484" name="Google Shape;484;p55"/>
          <p:cNvSpPr/>
          <p:nvPr/>
        </p:nvSpPr>
        <p:spPr>
          <a:xfrm>
            <a:off x="6518125" y="140075"/>
            <a:ext cx="2765700" cy="740100"/>
          </a:xfrm>
          <a:prstGeom prst="rect">
            <a:avLst/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45425A"/>
                </a:solidFill>
              </a:rPr>
              <a:t>失敗的情況</a:t>
            </a:r>
            <a:endParaRPr b="1" sz="3000">
              <a:solidFill>
                <a:srgbClr val="45425A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9" name="Google Shape;489;p56"/>
          <p:cNvGrpSpPr/>
          <p:nvPr/>
        </p:nvGrpSpPr>
        <p:grpSpPr>
          <a:xfrm>
            <a:off x="-824309" y="-730257"/>
            <a:ext cx="3771132" cy="5007305"/>
            <a:chOff x="-824309" y="-730257"/>
            <a:chExt cx="3771132" cy="5007305"/>
          </a:xfrm>
        </p:grpSpPr>
        <p:sp>
          <p:nvSpPr>
            <p:cNvPr id="490" name="Google Shape;490;p56"/>
            <p:cNvSpPr/>
            <p:nvPr/>
          </p:nvSpPr>
          <p:spPr>
            <a:xfrm rot="2118946">
              <a:off x="298917" y="-954667"/>
              <a:ext cx="513249" cy="4047920"/>
            </a:xfrm>
            <a:prstGeom prst="parallelogram">
              <a:avLst>
                <a:gd fmla="val 25000" name="adj"/>
              </a:avLst>
            </a:prstGeom>
            <a:solidFill>
              <a:srgbClr val="0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56"/>
            <p:cNvSpPr/>
            <p:nvPr/>
          </p:nvSpPr>
          <p:spPr>
            <a:xfrm rot="2118157">
              <a:off x="885207" y="-1150918"/>
              <a:ext cx="408033" cy="5848631"/>
            </a:xfrm>
            <a:prstGeom prst="parallelogram">
              <a:avLst>
                <a:gd fmla="val 25000" name="adj"/>
              </a:avLst>
            </a:prstGeom>
            <a:solidFill>
              <a:srgbClr val="0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2" name="Google Shape;492;p56"/>
          <p:cNvSpPr/>
          <p:nvPr/>
        </p:nvSpPr>
        <p:spPr>
          <a:xfrm flipH="1" rot="-8098212">
            <a:off x="7578551" y="1972193"/>
            <a:ext cx="407930" cy="5848480"/>
          </a:xfrm>
          <a:prstGeom prst="parallelogram">
            <a:avLst>
              <a:gd fmla="val 25000" name="adj"/>
            </a:avLst>
          </a:prstGeom>
          <a:solidFill>
            <a:srgbClr val="6678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3" name="Google Shape;49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3051" y="-12"/>
            <a:ext cx="2312600" cy="5143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808" y="0"/>
            <a:ext cx="2312592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56"/>
          <p:cNvGrpSpPr/>
          <p:nvPr/>
        </p:nvGrpSpPr>
        <p:grpSpPr>
          <a:xfrm>
            <a:off x="2774800" y="3550750"/>
            <a:ext cx="3517100" cy="471600"/>
            <a:chOff x="2774800" y="4322275"/>
            <a:chExt cx="3517100" cy="471600"/>
          </a:xfrm>
        </p:grpSpPr>
        <p:sp>
          <p:nvSpPr>
            <p:cNvPr id="496" name="Google Shape;496;p56"/>
            <p:cNvSpPr/>
            <p:nvPr/>
          </p:nvSpPr>
          <p:spPr>
            <a:xfrm>
              <a:off x="2774800" y="4322275"/>
              <a:ext cx="1528500" cy="471600"/>
            </a:xfrm>
            <a:prstGeom prst="roundRect">
              <a:avLst>
                <a:gd fmla="val 16667" name="adj"/>
              </a:avLst>
            </a:prstGeom>
            <a:solidFill>
              <a:srgbClr val="0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60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不便新增好友</a:t>
              </a:r>
              <a:endParaRPr b="1" sz="16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97" name="Google Shape;497;p56"/>
            <p:cNvSpPr/>
            <p:nvPr/>
          </p:nvSpPr>
          <p:spPr>
            <a:xfrm>
              <a:off x="5113200" y="4322275"/>
              <a:ext cx="1178700" cy="471600"/>
            </a:xfrm>
            <a:prstGeom prst="roundRect">
              <a:avLst>
                <a:gd fmla="val 16667" name="adj"/>
              </a:avLst>
            </a:prstGeom>
            <a:solidFill>
              <a:srgbClr val="0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60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方便新增好友</a:t>
              </a:r>
              <a:endParaRPr b="1" sz="16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498" name="Google Shape;498;p56"/>
            <p:cNvCxnSpPr>
              <a:stCxn id="496" idx="3"/>
              <a:endCxn id="497" idx="1"/>
            </p:cNvCxnSpPr>
            <p:nvPr/>
          </p:nvCxnSpPr>
          <p:spPr>
            <a:xfrm>
              <a:off x="4303300" y="4558075"/>
              <a:ext cx="810000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oval"/>
              <a:tailEnd len="med" w="med" type="triangle"/>
            </a:ln>
          </p:spPr>
        </p:cxnSp>
      </p:grpSp>
      <p:grpSp>
        <p:nvGrpSpPr>
          <p:cNvPr id="499" name="Google Shape;499;p56"/>
          <p:cNvGrpSpPr/>
          <p:nvPr/>
        </p:nvGrpSpPr>
        <p:grpSpPr>
          <a:xfrm>
            <a:off x="2752863" y="2277175"/>
            <a:ext cx="3560975" cy="471600"/>
            <a:chOff x="2774800" y="2684375"/>
            <a:chExt cx="3560975" cy="471600"/>
          </a:xfrm>
        </p:grpSpPr>
        <p:sp>
          <p:nvSpPr>
            <p:cNvPr id="500" name="Google Shape;500;p56"/>
            <p:cNvSpPr/>
            <p:nvPr/>
          </p:nvSpPr>
          <p:spPr>
            <a:xfrm>
              <a:off x="2774800" y="2684375"/>
              <a:ext cx="1178700" cy="471600"/>
            </a:xfrm>
            <a:prstGeom prst="roundRect">
              <a:avLst>
                <a:gd fmla="val 16667" name="adj"/>
              </a:avLst>
            </a:prstGeom>
            <a:solidFill>
              <a:srgbClr val="EC9A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solidFill>
                    <a:schemeClr val="lt1"/>
                  </a:solidFill>
                </a:rPr>
                <a:t>小字體</a:t>
              </a:r>
              <a:endParaRPr b="1">
                <a:solidFill>
                  <a:schemeClr val="lt1"/>
                </a:solidFill>
              </a:endParaRPr>
            </a:p>
          </p:txBody>
        </p:sp>
        <p:sp>
          <p:nvSpPr>
            <p:cNvPr id="501" name="Google Shape;501;p56"/>
            <p:cNvSpPr/>
            <p:nvPr/>
          </p:nvSpPr>
          <p:spPr>
            <a:xfrm>
              <a:off x="5157075" y="2684375"/>
              <a:ext cx="1178700" cy="471600"/>
            </a:xfrm>
            <a:prstGeom prst="roundRect">
              <a:avLst>
                <a:gd fmla="val 16667" name="adj"/>
              </a:avLst>
            </a:prstGeom>
            <a:solidFill>
              <a:srgbClr val="EC9A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solidFill>
                    <a:schemeClr val="lt1"/>
                  </a:solidFill>
                </a:rPr>
                <a:t>自帶大字體</a:t>
              </a:r>
              <a:endParaRPr b="1">
                <a:solidFill>
                  <a:schemeClr val="lt1"/>
                </a:solidFill>
              </a:endParaRPr>
            </a:p>
          </p:txBody>
        </p:sp>
        <p:cxnSp>
          <p:nvCxnSpPr>
            <p:cNvPr id="502" name="Google Shape;502;p56"/>
            <p:cNvCxnSpPr>
              <a:stCxn id="500" idx="3"/>
              <a:endCxn id="501" idx="1"/>
            </p:cNvCxnSpPr>
            <p:nvPr/>
          </p:nvCxnSpPr>
          <p:spPr>
            <a:xfrm>
              <a:off x="3953500" y="2920175"/>
              <a:ext cx="1203600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oval"/>
              <a:tailEnd len="med" w="med" type="triangle"/>
            </a:ln>
          </p:spPr>
        </p:cxnSp>
      </p:grpSp>
      <p:grpSp>
        <p:nvGrpSpPr>
          <p:cNvPr id="503" name="Google Shape;503;p56"/>
          <p:cNvGrpSpPr/>
          <p:nvPr/>
        </p:nvGrpSpPr>
        <p:grpSpPr>
          <a:xfrm>
            <a:off x="2774800" y="934625"/>
            <a:ext cx="3517100" cy="471600"/>
            <a:chOff x="2774800" y="934625"/>
            <a:chExt cx="3517100" cy="471600"/>
          </a:xfrm>
        </p:grpSpPr>
        <p:sp>
          <p:nvSpPr>
            <p:cNvPr id="504" name="Google Shape;504;p56"/>
            <p:cNvSpPr/>
            <p:nvPr/>
          </p:nvSpPr>
          <p:spPr>
            <a:xfrm>
              <a:off x="2774800" y="934625"/>
              <a:ext cx="1178700" cy="471600"/>
            </a:xfrm>
            <a:prstGeom prst="roundRect">
              <a:avLst>
                <a:gd fmla="val 16667" name="adj"/>
              </a:avLst>
            </a:prstGeom>
            <a:solidFill>
              <a:srgbClr val="45425A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800">
                  <a:solidFill>
                    <a:schemeClr val="lt1"/>
                  </a:solidFill>
                </a:rPr>
                <a:t>存在廣告</a:t>
              </a:r>
              <a:endParaRPr b="1" sz="1800">
                <a:solidFill>
                  <a:schemeClr val="lt1"/>
                </a:solidFill>
              </a:endParaRPr>
            </a:p>
          </p:txBody>
        </p:sp>
        <p:sp>
          <p:nvSpPr>
            <p:cNvPr id="505" name="Google Shape;505;p56"/>
            <p:cNvSpPr/>
            <p:nvPr/>
          </p:nvSpPr>
          <p:spPr>
            <a:xfrm>
              <a:off x="5113200" y="934625"/>
              <a:ext cx="1178700" cy="471600"/>
            </a:xfrm>
            <a:prstGeom prst="roundRect">
              <a:avLst>
                <a:gd fmla="val 16667" name="adj"/>
              </a:avLst>
            </a:prstGeom>
            <a:solidFill>
              <a:srgbClr val="45425A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800">
                  <a:solidFill>
                    <a:schemeClr val="lt1"/>
                  </a:solidFill>
                </a:rPr>
                <a:t>無廣告</a:t>
              </a:r>
              <a:endParaRPr b="1" sz="1800">
                <a:solidFill>
                  <a:schemeClr val="lt1"/>
                </a:solidFill>
              </a:endParaRPr>
            </a:p>
          </p:txBody>
        </p:sp>
        <p:cxnSp>
          <p:nvCxnSpPr>
            <p:cNvPr id="506" name="Google Shape;506;p56"/>
            <p:cNvCxnSpPr/>
            <p:nvPr/>
          </p:nvCxnSpPr>
          <p:spPr>
            <a:xfrm>
              <a:off x="3892675" y="1170425"/>
              <a:ext cx="1203600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oval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7"/>
          <p:cNvSpPr/>
          <p:nvPr/>
        </p:nvSpPr>
        <p:spPr>
          <a:xfrm flipH="1" rot="10800000">
            <a:off x="2280600" y="859050"/>
            <a:ext cx="3033000" cy="4269900"/>
          </a:xfrm>
          <a:prstGeom prst="diagStripe">
            <a:avLst>
              <a:gd fmla="val 50000" name="adj"/>
            </a:avLst>
          </a:prstGeom>
          <a:solidFill>
            <a:srgbClr val="6678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57"/>
          <p:cNvSpPr/>
          <p:nvPr/>
        </p:nvSpPr>
        <p:spPr>
          <a:xfrm rot="902619">
            <a:off x="1186046" y="-400034"/>
            <a:ext cx="2209938" cy="6050768"/>
          </a:xfrm>
          <a:prstGeom prst="rect">
            <a:avLst/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3" name="Google Shape;513;p57"/>
          <p:cNvGrpSpPr/>
          <p:nvPr/>
        </p:nvGrpSpPr>
        <p:grpSpPr>
          <a:xfrm>
            <a:off x="4486250" y="1776925"/>
            <a:ext cx="4488600" cy="1536125"/>
            <a:chOff x="4486250" y="1776925"/>
            <a:chExt cx="4488600" cy="1536125"/>
          </a:xfrm>
        </p:grpSpPr>
        <p:sp>
          <p:nvSpPr>
            <p:cNvPr id="514" name="Google Shape;514;p57"/>
            <p:cNvSpPr txBox="1"/>
            <p:nvPr/>
          </p:nvSpPr>
          <p:spPr>
            <a:xfrm>
              <a:off x="4486250" y="1776925"/>
              <a:ext cx="44886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4800"/>
                <a:t>聊天室頁面設計</a:t>
              </a:r>
              <a:endParaRPr b="1" sz="4800"/>
            </a:p>
          </p:txBody>
        </p:sp>
        <p:sp>
          <p:nvSpPr>
            <p:cNvPr id="515" name="Google Shape;515;p57"/>
            <p:cNvSpPr txBox="1"/>
            <p:nvPr/>
          </p:nvSpPr>
          <p:spPr>
            <a:xfrm>
              <a:off x="4548250" y="2666550"/>
              <a:ext cx="4161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000">
                  <a:solidFill>
                    <a:srgbClr val="86AEAF"/>
                  </a:solidFill>
                  <a:latin typeface="Average"/>
                  <a:ea typeface="Average"/>
                  <a:cs typeface="Average"/>
                  <a:sym typeface="Average"/>
                </a:rPr>
                <a:t>Chatroom Page Design</a:t>
              </a:r>
              <a:endParaRPr sz="3000">
                <a:solidFill>
                  <a:srgbClr val="86AEAF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grpSp>
        <p:nvGrpSpPr>
          <p:cNvPr id="516" name="Google Shape;516;p57"/>
          <p:cNvGrpSpPr/>
          <p:nvPr/>
        </p:nvGrpSpPr>
        <p:grpSpPr>
          <a:xfrm>
            <a:off x="2539000" y="1509950"/>
            <a:ext cx="1725300" cy="1607400"/>
            <a:chOff x="2539000" y="1509950"/>
            <a:chExt cx="1725300" cy="1607400"/>
          </a:xfrm>
        </p:grpSpPr>
        <p:sp>
          <p:nvSpPr>
            <p:cNvPr id="517" name="Google Shape;517;p57"/>
            <p:cNvSpPr/>
            <p:nvPr/>
          </p:nvSpPr>
          <p:spPr>
            <a:xfrm>
              <a:off x="2539000" y="1509950"/>
              <a:ext cx="1725300" cy="16074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EC9A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18" name="Google Shape;518;p5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60600" y="2009725"/>
              <a:ext cx="925950" cy="9259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8"/>
          <p:cNvSpPr/>
          <p:nvPr/>
        </p:nvSpPr>
        <p:spPr>
          <a:xfrm rot="1116553">
            <a:off x="4094344" y="-362506"/>
            <a:ext cx="1746724" cy="6261910"/>
          </a:xfrm>
          <a:prstGeom prst="parallelogram">
            <a:avLst>
              <a:gd fmla="val 25000" name="adj"/>
            </a:avLst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58"/>
          <p:cNvSpPr/>
          <p:nvPr/>
        </p:nvSpPr>
        <p:spPr>
          <a:xfrm>
            <a:off x="0" y="296000"/>
            <a:ext cx="2765700" cy="740100"/>
          </a:xfrm>
          <a:prstGeom prst="rect">
            <a:avLst/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45425A"/>
                </a:solidFill>
              </a:rPr>
              <a:t>介面設計</a:t>
            </a:r>
            <a:endParaRPr b="1" sz="3000">
              <a:solidFill>
                <a:srgbClr val="45425A"/>
              </a:solidFill>
            </a:endParaRPr>
          </a:p>
        </p:txBody>
      </p:sp>
      <p:sp>
        <p:nvSpPr>
          <p:cNvPr id="525" name="Google Shape;525;p58"/>
          <p:cNvSpPr/>
          <p:nvPr/>
        </p:nvSpPr>
        <p:spPr>
          <a:xfrm>
            <a:off x="6378300" y="4136200"/>
            <a:ext cx="2765700" cy="740100"/>
          </a:xfrm>
          <a:prstGeom prst="rect">
            <a:avLst/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45425A"/>
                </a:solidFill>
              </a:rPr>
              <a:t>功能設計</a:t>
            </a:r>
            <a:endParaRPr b="1" sz="3000">
              <a:solidFill>
                <a:srgbClr val="45425A"/>
              </a:solidFill>
            </a:endParaRPr>
          </a:p>
        </p:txBody>
      </p:sp>
      <p:sp>
        <p:nvSpPr>
          <p:cNvPr id="526" name="Google Shape;526;p58"/>
          <p:cNvSpPr txBox="1"/>
          <p:nvPr/>
        </p:nvSpPr>
        <p:spPr>
          <a:xfrm>
            <a:off x="264675" y="1812525"/>
            <a:ext cx="34830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5C63"/>
              </a:buClr>
              <a:buSzPts val="2000"/>
              <a:buChar char="⍚"/>
            </a:pPr>
            <a:r>
              <a:rPr lang="zh-TW" sz="2000">
                <a:solidFill>
                  <a:schemeClr val="dk1"/>
                </a:solidFill>
              </a:rPr>
              <a:t>大圖標以及大字體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5C63"/>
              </a:buClr>
              <a:buSzPts val="2000"/>
              <a:buChar char="⍚"/>
            </a:pPr>
            <a:r>
              <a:rPr lang="zh-TW" sz="2000">
                <a:solidFill>
                  <a:schemeClr val="dk1"/>
                </a:solidFill>
              </a:rPr>
              <a:t>清單式設計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⍚"/>
            </a:pPr>
            <a:r>
              <a:rPr lang="zh-TW" sz="2000">
                <a:solidFill>
                  <a:schemeClr val="dk1"/>
                </a:solidFill>
              </a:rPr>
              <a:t>垂直滑動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⍚"/>
            </a:pPr>
            <a:r>
              <a:rPr lang="zh-TW" sz="2000">
                <a:solidFill>
                  <a:schemeClr val="dk1"/>
                </a:solidFill>
              </a:rPr>
              <a:t>顯示名字與最後聊天紀錄</a:t>
            </a:r>
            <a:endParaRPr sz="2000"/>
          </a:p>
        </p:txBody>
      </p:sp>
      <p:sp>
        <p:nvSpPr>
          <p:cNvPr id="527" name="Google Shape;527;p58"/>
          <p:cNvSpPr txBox="1"/>
          <p:nvPr/>
        </p:nvSpPr>
        <p:spPr>
          <a:xfrm>
            <a:off x="5893600" y="2155425"/>
            <a:ext cx="3483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5C63"/>
              </a:buClr>
              <a:buSzPts val="2000"/>
              <a:buChar char="⍚"/>
            </a:pPr>
            <a:r>
              <a:rPr lang="zh-TW" sz="2000">
                <a:solidFill>
                  <a:schemeClr val="dk1"/>
                </a:solidFill>
              </a:rPr>
              <a:t>發送訊息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5C63"/>
              </a:buClr>
              <a:buSzPts val="2000"/>
              <a:buChar char="⍚"/>
            </a:pPr>
            <a:r>
              <a:rPr lang="zh-TW" sz="2000">
                <a:solidFill>
                  <a:schemeClr val="dk1"/>
                </a:solidFill>
              </a:rPr>
              <a:t>跳轉到個人聊天室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9"/>
          <p:cNvSpPr/>
          <p:nvPr/>
        </p:nvSpPr>
        <p:spPr>
          <a:xfrm>
            <a:off x="6515075" y="210275"/>
            <a:ext cx="2765700" cy="740100"/>
          </a:xfrm>
          <a:prstGeom prst="rect">
            <a:avLst/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45425A"/>
                </a:solidFill>
              </a:rPr>
              <a:t>介面設計</a:t>
            </a:r>
            <a:endParaRPr b="1" sz="3000">
              <a:solidFill>
                <a:srgbClr val="45425A"/>
              </a:solidFill>
            </a:endParaRPr>
          </a:p>
        </p:txBody>
      </p:sp>
      <p:pic>
        <p:nvPicPr>
          <p:cNvPr id="533" name="Google Shape;533;p59" title="5_聊天室-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200"/>
            <a:ext cx="231458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4" name="Google Shape;534;p59"/>
          <p:cNvGrpSpPr/>
          <p:nvPr/>
        </p:nvGrpSpPr>
        <p:grpSpPr>
          <a:xfrm>
            <a:off x="2488389" y="0"/>
            <a:ext cx="6511761" cy="5147908"/>
            <a:chOff x="2488389" y="0"/>
            <a:chExt cx="6511761" cy="5147908"/>
          </a:xfrm>
        </p:grpSpPr>
        <p:pic>
          <p:nvPicPr>
            <p:cNvPr id="535" name="Google Shape;535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980525" y="0"/>
              <a:ext cx="2314575" cy="51479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6" name="Google Shape;536;p59"/>
            <p:cNvSpPr/>
            <p:nvPr/>
          </p:nvSpPr>
          <p:spPr>
            <a:xfrm>
              <a:off x="7199850" y="3794875"/>
              <a:ext cx="1800300" cy="740100"/>
            </a:xfrm>
            <a:prstGeom prst="rect">
              <a:avLst/>
            </a:prstGeom>
            <a:solidFill>
              <a:srgbClr val="667885">
                <a:alpha val="30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/>
                <a:t>    </a:t>
              </a:r>
              <a:endParaRPr b="1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    顯示最後一筆聊天紀錄</a:t>
              </a:r>
              <a:endParaRPr/>
            </a:p>
          </p:txBody>
        </p:sp>
        <p:sp>
          <p:nvSpPr>
            <p:cNvPr id="537" name="Google Shape;537;p59"/>
            <p:cNvSpPr/>
            <p:nvPr/>
          </p:nvSpPr>
          <p:spPr>
            <a:xfrm flipH="1" rot="5929412">
              <a:off x="7135216" y="3261012"/>
              <a:ext cx="557397" cy="1007319"/>
            </a:xfrm>
            <a:prstGeom prst="parallelogram">
              <a:avLst>
                <a:gd fmla="val 25000" name="adj"/>
              </a:avLst>
            </a:prstGeom>
            <a:solidFill>
              <a:srgbClr val="0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59"/>
            <p:cNvSpPr txBox="1"/>
            <p:nvPr/>
          </p:nvSpPr>
          <p:spPr>
            <a:xfrm>
              <a:off x="7068175" y="3564575"/>
              <a:ext cx="6915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600">
                  <a:solidFill>
                    <a:srgbClr val="FFFFFA"/>
                  </a:solidFill>
                </a:rPr>
                <a:t>對話</a:t>
              </a:r>
              <a:endParaRPr b="1" sz="1600">
                <a:solidFill>
                  <a:srgbClr val="FFFFFA"/>
                </a:solidFill>
              </a:endParaRPr>
            </a:p>
          </p:txBody>
        </p:sp>
        <p:cxnSp>
          <p:nvCxnSpPr>
            <p:cNvPr id="539" name="Google Shape;539;p59"/>
            <p:cNvCxnSpPr>
              <a:endCxn id="536" idx="1"/>
            </p:cNvCxnSpPr>
            <p:nvPr/>
          </p:nvCxnSpPr>
          <p:spPr>
            <a:xfrm>
              <a:off x="5164950" y="3279025"/>
              <a:ext cx="2034900" cy="8859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0D5C63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sp>
          <p:nvSpPr>
            <p:cNvPr id="540" name="Google Shape;540;p59"/>
            <p:cNvSpPr/>
            <p:nvPr/>
          </p:nvSpPr>
          <p:spPr>
            <a:xfrm>
              <a:off x="2583775" y="1268375"/>
              <a:ext cx="1266300" cy="740100"/>
            </a:xfrm>
            <a:prstGeom prst="rect">
              <a:avLst/>
            </a:prstGeom>
            <a:solidFill>
              <a:srgbClr val="667885">
                <a:alpha val="30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/>
                <a:t>    </a:t>
              </a:r>
              <a:endParaRPr b="1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    顯示聯絡人頭貼</a:t>
              </a:r>
              <a:endParaRPr/>
            </a:p>
          </p:txBody>
        </p:sp>
        <p:sp>
          <p:nvSpPr>
            <p:cNvPr id="541" name="Google Shape;541;p59"/>
            <p:cNvSpPr/>
            <p:nvPr/>
          </p:nvSpPr>
          <p:spPr>
            <a:xfrm flipH="1" rot="5929412">
              <a:off x="2750141" y="755962"/>
              <a:ext cx="557397" cy="1007319"/>
            </a:xfrm>
            <a:prstGeom prst="parallelogram">
              <a:avLst>
                <a:gd fmla="val 25000" name="adj"/>
              </a:avLst>
            </a:prstGeom>
            <a:solidFill>
              <a:srgbClr val="0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59"/>
            <p:cNvSpPr txBox="1"/>
            <p:nvPr/>
          </p:nvSpPr>
          <p:spPr>
            <a:xfrm>
              <a:off x="2683100" y="1059525"/>
              <a:ext cx="6915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600">
                  <a:solidFill>
                    <a:srgbClr val="FFFFFA"/>
                  </a:solidFill>
                </a:rPr>
                <a:t>頭貼</a:t>
              </a:r>
              <a:endParaRPr b="1" sz="1600">
                <a:solidFill>
                  <a:srgbClr val="FFFFFA"/>
                </a:solidFill>
              </a:endParaRPr>
            </a:p>
          </p:txBody>
        </p:sp>
        <p:cxnSp>
          <p:nvCxnSpPr>
            <p:cNvPr id="543" name="Google Shape;543;p59"/>
            <p:cNvCxnSpPr>
              <a:stCxn id="540" idx="2"/>
              <a:endCxn id="535" idx="1"/>
            </p:cNvCxnSpPr>
            <p:nvPr/>
          </p:nvCxnSpPr>
          <p:spPr>
            <a:xfrm flipH="1" rot="-5400000">
              <a:off x="3315925" y="1909475"/>
              <a:ext cx="565500" cy="763500"/>
            </a:xfrm>
            <a:prstGeom prst="bentConnector2">
              <a:avLst/>
            </a:prstGeom>
            <a:noFill/>
            <a:ln cap="flat" cmpd="sng" w="28575">
              <a:solidFill>
                <a:srgbClr val="0D5C63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sp>
          <p:nvSpPr>
            <p:cNvPr id="544" name="Google Shape;544;p59"/>
            <p:cNvSpPr/>
            <p:nvPr/>
          </p:nvSpPr>
          <p:spPr>
            <a:xfrm>
              <a:off x="7116500" y="1575375"/>
              <a:ext cx="1800300" cy="740100"/>
            </a:xfrm>
            <a:prstGeom prst="rect">
              <a:avLst/>
            </a:prstGeom>
            <a:solidFill>
              <a:srgbClr val="667885">
                <a:alpha val="30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/>
                <a:t>    </a:t>
              </a:r>
              <a:endParaRPr b="1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    顯示聯絡人姓名</a:t>
              </a:r>
              <a:endParaRPr/>
            </a:p>
          </p:txBody>
        </p:sp>
        <p:sp>
          <p:nvSpPr>
            <p:cNvPr id="545" name="Google Shape;545;p59"/>
            <p:cNvSpPr/>
            <p:nvPr/>
          </p:nvSpPr>
          <p:spPr>
            <a:xfrm flipH="1" rot="5929412">
              <a:off x="7051866" y="1041512"/>
              <a:ext cx="557397" cy="1007319"/>
            </a:xfrm>
            <a:prstGeom prst="parallelogram">
              <a:avLst>
                <a:gd fmla="val 25000" name="adj"/>
              </a:avLst>
            </a:prstGeom>
            <a:solidFill>
              <a:srgbClr val="0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59"/>
            <p:cNvSpPr txBox="1"/>
            <p:nvPr/>
          </p:nvSpPr>
          <p:spPr>
            <a:xfrm>
              <a:off x="6984825" y="1345075"/>
              <a:ext cx="6915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600">
                  <a:solidFill>
                    <a:srgbClr val="FFFFFA"/>
                  </a:solidFill>
                </a:rPr>
                <a:t>姓名</a:t>
              </a:r>
              <a:endParaRPr b="1" sz="1600">
                <a:solidFill>
                  <a:srgbClr val="FFFFFA"/>
                </a:solidFill>
              </a:endParaRPr>
            </a:p>
          </p:txBody>
        </p:sp>
        <p:cxnSp>
          <p:nvCxnSpPr>
            <p:cNvPr id="547" name="Google Shape;547;p59"/>
            <p:cNvCxnSpPr>
              <a:endCxn id="544" idx="1"/>
            </p:cNvCxnSpPr>
            <p:nvPr/>
          </p:nvCxnSpPr>
          <p:spPr>
            <a:xfrm>
              <a:off x="5081600" y="1059525"/>
              <a:ext cx="2034900" cy="8859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0D5C63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0"/>
          <p:cNvSpPr/>
          <p:nvPr/>
        </p:nvSpPr>
        <p:spPr>
          <a:xfrm>
            <a:off x="-278625" y="167400"/>
            <a:ext cx="2765700" cy="740100"/>
          </a:xfrm>
          <a:prstGeom prst="rect">
            <a:avLst/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45425A"/>
                </a:solidFill>
              </a:rPr>
              <a:t>聊天室</a:t>
            </a:r>
            <a:endParaRPr b="1" sz="3000">
              <a:solidFill>
                <a:srgbClr val="45425A"/>
              </a:solidFill>
            </a:endParaRPr>
          </a:p>
        </p:txBody>
      </p:sp>
      <p:pic>
        <p:nvPicPr>
          <p:cNvPr id="553" name="Google Shape;553;p60" title="5_聊天室-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9415" y="0"/>
            <a:ext cx="231458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4" name="Google Shape;554;p60"/>
          <p:cNvGrpSpPr/>
          <p:nvPr/>
        </p:nvGrpSpPr>
        <p:grpSpPr>
          <a:xfrm>
            <a:off x="251214" y="-2204"/>
            <a:ext cx="6325061" cy="5147917"/>
            <a:chOff x="251214" y="-2204"/>
            <a:chExt cx="6325061" cy="5147917"/>
          </a:xfrm>
        </p:grpSpPr>
        <p:pic>
          <p:nvPicPr>
            <p:cNvPr id="555" name="Google Shape;555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83275" y="-2204"/>
              <a:ext cx="2314575" cy="51479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6" name="Google Shape;556;p60"/>
            <p:cNvSpPr/>
            <p:nvPr/>
          </p:nvSpPr>
          <p:spPr>
            <a:xfrm>
              <a:off x="445925" y="1426725"/>
              <a:ext cx="1932000" cy="502200"/>
            </a:xfrm>
            <a:prstGeom prst="rect">
              <a:avLst/>
            </a:prstGeom>
            <a:solidFill>
              <a:srgbClr val="667885">
                <a:alpha val="30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/>
                <a:t>    </a:t>
              </a:r>
              <a:endParaRPr b="1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    當前正在聊天對象</a:t>
              </a:r>
              <a:endParaRPr/>
            </a:p>
          </p:txBody>
        </p:sp>
        <p:sp>
          <p:nvSpPr>
            <p:cNvPr id="557" name="Google Shape;557;p60"/>
            <p:cNvSpPr/>
            <p:nvPr/>
          </p:nvSpPr>
          <p:spPr>
            <a:xfrm flipH="1" rot="5929412">
              <a:off x="512966" y="892862"/>
              <a:ext cx="557397" cy="1007319"/>
            </a:xfrm>
            <a:prstGeom prst="parallelogram">
              <a:avLst>
                <a:gd fmla="val 25000" name="adj"/>
              </a:avLst>
            </a:prstGeom>
            <a:solidFill>
              <a:srgbClr val="0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60"/>
            <p:cNvSpPr txBox="1"/>
            <p:nvPr/>
          </p:nvSpPr>
          <p:spPr>
            <a:xfrm>
              <a:off x="445925" y="1196425"/>
              <a:ext cx="6915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600">
                  <a:solidFill>
                    <a:srgbClr val="FFFFFA"/>
                  </a:solidFill>
                </a:rPr>
                <a:t>姓名</a:t>
              </a:r>
              <a:endParaRPr b="1" sz="1600">
                <a:solidFill>
                  <a:srgbClr val="FFFFFA"/>
                </a:solidFill>
              </a:endParaRPr>
            </a:p>
          </p:txBody>
        </p:sp>
        <p:cxnSp>
          <p:nvCxnSpPr>
            <p:cNvPr id="559" name="Google Shape;559;p60"/>
            <p:cNvCxnSpPr>
              <a:stCxn id="556" idx="3"/>
            </p:cNvCxnSpPr>
            <p:nvPr/>
          </p:nvCxnSpPr>
          <p:spPr>
            <a:xfrm flipH="1" rot="10800000">
              <a:off x="2377925" y="191925"/>
              <a:ext cx="654600" cy="1485900"/>
            </a:xfrm>
            <a:prstGeom prst="bentConnector2">
              <a:avLst/>
            </a:prstGeom>
            <a:noFill/>
            <a:ln cap="flat" cmpd="sng" w="28575">
              <a:solidFill>
                <a:srgbClr val="0D5C63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sp>
          <p:nvSpPr>
            <p:cNvPr id="560" name="Google Shape;560;p60"/>
            <p:cNvSpPr/>
            <p:nvPr/>
          </p:nvSpPr>
          <p:spPr>
            <a:xfrm>
              <a:off x="5495375" y="1064750"/>
              <a:ext cx="1080900" cy="1314000"/>
            </a:xfrm>
            <a:prstGeom prst="rect">
              <a:avLst/>
            </a:prstGeom>
            <a:solidFill>
              <a:srgbClr val="667885">
                <a:alpha val="30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/>
                <a:t>    </a:t>
              </a:r>
              <a:endParaRPr b="1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    發送訊息樣式，無頭像且對話框為米白色</a:t>
              </a:r>
              <a:endParaRPr/>
            </a:p>
          </p:txBody>
        </p:sp>
        <p:sp>
          <p:nvSpPr>
            <p:cNvPr id="561" name="Google Shape;561;p60"/>
            <p:cNvSpPr/>
            <p:nvPr/>
          </p:nvSpPr>
          <p:spPr>
            <a:xfrm flipH="1" rot="5929412">
              <a:off x="5562416" y="530887"/>
              <a:ext cx="557397" cy="1007319"/>
            </a:xfrm>
            <a:prstGeom prst="parallelogram">
              <a:avLst>
                <a:gd fmla="val 25000" name="adj"/>
              </a:avLst>
            </a:prstGeom>
            <a:solidFill>
              <a:srgbClr val="0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60"/>
            <p:cNvSpPr txBox="1"/>
            <p:nvPr/>
          </p:nvSpPr>
          <p:spPr>
            <a:xfrm>
              <a:off x="5495375" y="834450"/>
              <a:ext cx="6915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600">
                  <a:solidFill>
                    <a:srgbClr val="FFFFFA"/>
                  </a:solidFill>
                </a:rPr>
                <a:t>訊息</a:t>
              </a:r>
              <a:endParaRPr b="1" sz="1600">
                <a:solidFill>
                  <a:srgbClr val="FFFFFA"/>
                </a:solidFill>
              </a:endParaRPr>
            </a:p>
          </p:txBody>
        </p:sp>
        <p:cxnSp>
          <p:nvCxnSpPr>
            <p:cNvPr id="563" name="Google Shape;563;p60"/>
            <p:cNvCxnSpPr>
              <a:endCxn id="560" idx="1"/>
            </p:cNvCxnSpPr>
            <p:nvPr/>
          </p:nvCxnSpPr>
          <p:spPr>
            <a:xfrm>
              <a:off x="4929275" y="1200050"/>
              <a:ext cx="566100" cy="5217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0D5C63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sp>
          <p:nvSpPr>
            <p:cNvPr id="564" name="Google Shape;564;p60"/>
            <p:cNvSpPr/>
            <p:nvPr/>
          </p:nvSpPr>
          <p:spPr>
            <a:xfrm>
              <a:off x="445925" y="3302800"/>
              <a:ext cx="1932000" cy="740100"/>
            </a:xfrm>
            <a:prstGeom prst="rect">
              <a:avLst/>
            </a:prstGeom>
            <a:solidFill>
              <a:srgbClr val="667885">
                <a:alpha val="30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/>
                <a:t>    </a:t>
              </a:r>
              <a:endParaRPr b="1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    聊天對象顯示頭像且對話框為磚紅色</a:t>
              </a:r>
              <a:endParaRPr/>
            </a:p>
          </p:txBody>
        </p:sp>
        <p:sp>
          <p:nvSpPr>
            <p:cNvPr id="565" name="Google Shape;565;p60"/>
            <p:cNvSpPr/>
            <p:nvPr/>
          </p:nvSpPr>
          <p:spPr>
            <a:xfrm flipH="1" rot="5929412">
              <a:off x="512966" y="2768937"/>
              <a:ext cx="557397" cy="1007319"/>
            </a:xfrm>
            <a:prstGeom prst="parallelogram">
              <a:avLst>
                <a:gd fmla="val 25000" name="adj"/>
              </a:avLst>
            </a:prstGeom>
            <a:solidFill>
              <a:srgbClr val="0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60"/>
            <p:cNvSpPr txBox="1"/>
            <p:nvPr/>
          </p:nvSpPr>
          <p:spPr>
            <a:xfrm>
              <a:off x="445925" y="3072500"/>
              <a:ext cx="6915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600">
                  <a:solidFill>
                    <a:srgbClr val="FFFFFA"/>
                  </a:solidFill>
                </a:rPr>
                <a:t>訊息</a:t>
              </a:r>
              <a:endParaRPr b="1" sz="1600">
                <a:solidFill>
                  <a:srgbClr val="FFFFFA"/>
                </a:solidFill>
              </a:endParaRPr>
            </a:p>
          </p:txBody>
        </p:sp>
        <p:cxnSp>
          <p:nvCxnSpPr>
            <p:cNvPr id="567" name="Google Shape;567;p60"/>
            <p:cNvCxnSpPr>
              <a:stCxn id="564" idx="3"/>
              <a:endCxn id="555" idx="1"/>
            </p:cNvCxnSpPr>
            <p:nvPr/>
          </p:nvCxnSpPr>
          <p:spPr>
            <a:xfrm flipH="1" rot="10800000">
              <a:off x="2377925" y="2571850"/>
              <a:ext cx="405300" cy="1101000"/>
            </a:xfrm>
            <a:prstGeom prst="bentConnector3">
              <a:avLst>
                <a:gd fmla="val 50006" name="adj1"/>
              </a:avLst>
            </a:prstGeom>
            <a:noFill/>
            <a:ln cap="flat" cmpd="sng" w="28575">
              <a:solidFill>
                <a:srgbClr val="0D5C63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61"/>
          <p:cNvGrpSpPr/>
          <p:nvPr/>
        </p:nvGrpSpPr>
        <p:grpSpPr>
          <a:xfrm>
            <a:off x="115389" y="13"/>
            <a:ext cx="6714036" cy="5143499"/>
            <a:chOff x="679839" y="0"/>
            <a:chExt cx="6714036" cy="5143499"/>
          </a:xfrm>
        </p:grpSpPr>
        <p:pic>
          <p:nvPicPr>
            <p:cNvPr id="573" name="Google Shape;573;p6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15708" y="0"/>
              <a:ext cx="2312592" cy="5143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4" name="Google Shape;574;p61"/>
            <p:cNvSpPr/>
            <p:nvPr/>
          </p:nvSpPr>
          <p:spPr>
            <a:xfrm>
              <a:off x="1006225" y="3944900"/>
              <a:ext cx="1800300" cy="740100"/>
            </a:xfrm>
            <a:prstGeom prst="rect">
              <a:avLst/>
            </a:prstGeom>
            <a:solidFill>
              <a:srgbClr val="667885">
                <a:alpha val="30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/>
                <a:t>    </a:t>
              </a:r>
              <a:endParaRPr b="1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    點擊可以輸入對話(可以輸入空字串)</a:t>
              </a:r>
              <a:endParaRPr/>
            </a:p>
          </p:txBody>
        </p:sp>
        <p:sp>
          <p:nvSpPr>
            <p:cNvPr id="575" name="Google Shape;575;p61"/>
            <p:cNvSpPr/>
            <p:nvPr/>
          </p:nvSpPr>
          <p:spPr>
            <a:xfrm flipH="1" rot="5929412">
              <a:off x="941591" y="3411037"/>
              <a:ext cx="557397" cy="1007319"/>
            </a:xfrm>
            <a:prstGeom prst="parallelogram">
              <a:avLst>
                <a:gd fmla="val 25000" name="adj"/>
              </a:avLst>
            </a:prstGeom>
            <a:solidFill>
              <a:srgbClr val="0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61"/>
            <p:cNvSpPr txBox="1"/>
            <p:nvPr/>
          </p:nvSpPr>
          <p:spPr>
            <a:xfrm>
              <a:off x="874550" y="3714600"/>
              <a:ext cx="6915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600">
                  <a:solidFill>
                    <a:srgbClr val="FFFFFA"/>
                  </a:solidFill>
                </a:rPr>
                <a:t>輸入</a:t>
              </a:r>
              <a:endParaRPr b="1" sz="1600">
                <a:solidFill>
                  <a:srgbClr val="FFFFFA"/>
                </a:solidFill>
              </a:endParaRPr>
            </a:p>
          </p:txBody>
        </p:sp>
        <p:cxnSp>
          <p:nvCxnSpPr>
            <p:cNvPr id="577" name="Google Shape;577;p61"/>
            <p:cNvCxnSpPr>
              <a:stCxn id="574" idx="3"/>
            </p:cNvCxnSpPr>
            <p:nvPr/>
          </p:nvCxnSpPr>
          <p:spPr>
            <a:xfrm>
              <a:off x="2806525" y="4314950"/>
              <a:ext cx="1072500" cy="4320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0D5C63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sp>
          <p:nvSpPr>
            <p:cNvPr id="578" name="Google Shape;578;p61"/>
            <p:cNvSpPr/>
            <p:nvPr/>
          </p:nvSpPr>
          <p:spPr>
            <a:xfrm>
              <a:off x="6184275" y="2072050"/>
              <a:ext cx="1209600" cy="1078200"/>
            </a:xfrm>
            <a:prstGeom prst="rect">
              <a:avLst/>
            </a:prstGeom>
            <a:solidFill>
              <a:srgbClr val="667885">
                <a:alpha val="30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/>
                <a:t>    </a:t>
              </a:r>
              <a:endParaRPr b="1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    點擊可以發送對話</a:t>
              </a:r>
              <a:endParaRPr/>
            </a:p>
          </p:txBody>
        </p:sp>
        <p:sp>
          <p:nvSpPr>
            <p:cNvPr id="579" name="Google Shape;579;p61"/>
            <p:cNvSpPr/>
            <p:nvPr/>
          </p:nvSpPr>
          <p:spPr>
            <a:xfrm flipH="1" rot="5929412">
              <a:off x="6119641" y="1538187"/>
              <a:ext cx="557397" cy="1007319"/>
            </a:xfrm>
            <a:prstGeom prst="parallelogram">
              <a:avLst>
                <a:gd fmla="val 25000" name="adj"/>
              </a:avLst>
            </a:prstGeom>
            <a:solidFill>
              <a:srgbClr val="0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61"/>
            <p:cNvSpPr txBox="1"/>
            <p:nvPr/>
          </p:nvSpPr>
          <p:spPr>
            <a:xfrm>
              <a:off x="6052600" y="1841750"/>
              <a:ext cx="6915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600">
                  <a:solidFill>
                    <a:srgbClr val="FFFFFA"/>
                  </a:solidFill>
                </a:rPr>
                <a:t>發送</a:t>
              </a:r>
              <a:endParaRPr b="1" sz="1600">
                <a:solidFill>
                  <a:srgbClr val="FFFFFA"/>
                </a:solidFill>
              </a:endParaRPr>
            </a:p>
          </p:txBody>
        </p:sp>
        <p:cxnSp>
          <p:nvCxnSpPr>
            <p:cNvPr id="581" name="Google Shape;581;p61"/>
            <p:cNvCxnSpPr>
              <a:stCxn id="578" idx="1"/>
            </p:cNvCxnSpPr>
            <p:nvPr/>
          </p:nvCxnSpPr>
          <p:spPr>
            <a:xfrm flipH="1">
              <a:off x="5743575" y="2611150"/>
              <a:ext cx="440700" cy="2296500"/>
            </a:xfrm>
            <a:prstGeom prst="bentConnector2">
              <a:avLst/>
            </a:prstGeom>
            <a:noFill/>
            <a:ln cap="flat" cmpd="sng" w="28575">
              <a:solidFill>
                <a:srgbClr val="0D5C63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  <p:sp>
        <p:nvSpPr>
          <p:cNvPr id="582" name="Google Shape;582;p61"/>
          <p:cNvSpPr/>
          <p:nvPr/>
        </p:nvSpPr>
        <p:spPr>
          <a:xfrm>
            <a:off x="-278625" y="167400"/>
            <a:ext cx="2765700" cy="740100"/>
          </a:xfrm>
          <a:prstGeom prst="rect">
            <a:avLst/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45425A"/>
                </a:solidFill>
              </a:rPr>
              <a:t>聊天室</a:t>
            </a:r>
            <a:endParaRPr b="1" sz="3000">
              <a:solidFill>
                <a:srgbClr val="45425A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625" y="55350"/>
            <a:ext cx="706822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62"/>
          <p:cNvSpPr/>
          <p:nvPr/>
        </p:nvSpPr>
        <p:spPr>
          <a:xfrm>
            <a:off x="8176225" y="215925"/>
            <a:ext cx="967800" cy="2671200"/>
          </a:xfrm>
          <a:prstGeom prst="rect">
            <a:avLst/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45425A"/>
                </a:solidFill>
              </a:rPr>
              <a:t>流</a:t>
            </a:r>
            <a:endParaRPr b="1" sz="3000">
              <a:solidFill>
                <a:srgbClr val="45425A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45425A"/>
                </a:solidFill>
              </a:rPr>
              <a:t>程</a:t>
            </a:r>
            <a:endParaRPr b="1" sz="3000">
              <a:solidFill>
                <a:srgbClr val="45425A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45425A"/>
                </a:solidFill>
              </a:rPr>
              <a:t>圖</a:t>
            </a:r>
            <a:endParaRPr b="1" sz="3000">
              <a:solidFill>
                <a:srgbClr val="45425A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3"/>
          <p:cNvSpPr/>
          <p:nvPr/>
        </p:nvSpPr>
        <p:spPr>
          <a:xfrm flipH="1" rot="10800000">
            <a:off x="2280600" y="859050"/>
            <a:ext cx="3033000" cy="4269900"/>
          </a:xfrm>
          <a:prstGeom prst="diagStripe">
            <a:avLst>
              <a:gd fmla="val 50000" name="adj"/>
            </a:avLst>
          </a:prstGeom>
          <a:solidFill>
            <a:srgbClr val="6678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63"/>
          <p:cNvSpPr/>
          <p:nvPr/>
        </p:nvSpPr>
        <p:spPr>
          <a:xfrm rot="902619">
            <a:off x="1186046" y="-400034"/>
            <a:ext cx="2209938" cy="6050768"/>
          </a:xfrm>
          <a:prstGeom prst="rect">
            <a:avLst/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5" name="Google Shape;595;p63"/>
          <p:cNvGrpSpPr/>
          <p:nvPr/>
        </p:nvGrpSpPr>
        <p:grpSpPr>
          <a:xfrm>
            <a:off x="4486250" y="1776925"/>
            <a:ext cx="4488600" cy="1536125"/>
            <a:chOff x="4486250" y="1776925"/>
            <a:chExt cx="4488600" cy="1536125"/>
          </a:xfrm>
        </p:grpSpPr>
        <p:sp>
          <p:nvSpPr>
            <p:cNvPr id="596" name="Google Shape;596;p63"/>
            <p:cNvSpPr txBox="1"/>
            <p:nvPr/>
          </p:nvSpPr>
          <p:spPr>
            <a:xfrm>
              <a:off x="4486250" y="1776925"/>
              <a:ext cx="44886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4800"/>
                <a:t>影片頁面設計</a:t>
              </a:r>
              <a:endParaRPr b="1" sz="4800"/>
            </a:p>
          </p:txBody>
        </p:sp>
        <p:sp>
          <p:nvSpPr>
            <p:cNvPr id="597" name="Google Shape;597;p63"/>
            <p:cNvSpPr txBox="1"/>
            <p:nvPr/>
          </p:nvSpPr>
          <p:spPr>
            <a:xfrm>
              <a:off x="4548250" y="2666550"/>
              <a:ext cx="4161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000">
                  <a:solidFill>
                    <a:srgbClr val="86AEAF"/>
                  </a:solidFill>
                  <a:latin typeface="Average"/>
                  <a:ea typeface="Average"/>
                  <a:cs typeface="Average"/>
                  <a:sym typeface="Average"/>
                </a:rPr>
                <a:t>Video Page Design</a:t>
              </a:r>
              <a:endParaRPr sz="3000">
                <a:solidFill>
                  <a:srgbClr val="86AEAF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grpSp>
        <p:nvGrpSpPr>
          <p:cNvPr id="598" name="Google Shape;598;p63"/>
          <p:cNvGrpSpPr/>
          <p:nvPr/>
        </p:nvGrpSpPr>
        <p:grpSpPr>
          <a:xfrm>
            <a:off x="2539000" y="1509950"/>
            <a:ext cx="1725300" cy="1607400"/>
            <a:chOff x="2539000" y="1509950"/>
            <a:chExt cx="1725300" cy="1607400"/>
          </a:xfrm>
        </p:grpSpPr>
        <p:sp>
          <p:nvSpPr>
            <p:cNvPr id="599" name="Google Shape;599;p63"/>
            <p:cNvSpPr/>
            <p:nvPr/>
          </p:nvSpPr>
          <p:spPr>
            <a:xfrm>
              <a:off x="2539000" y="1509950"/>
              <a:ext cx="1725300" cy="16074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EC9A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00" name="Google Shape;600;p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60600" y="2009725"/>
              <a:ext cx="925950" cy="9259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/>
          <p:nvPr/>
        </p:nvSpPr>
        <p:spPr>
          <a:xfrm rot="902619">
            <a:off x="1186046" y="-400034"/>
            <a:ext cx="2209938" cy="6050768"/>
          </a:xfrm>
          <a:prstGeom prst="rect">
            <a:avLst/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" name="Google Shape;128;p28"/>
          <p:cNvGrpSpPr/>
          <p:nvPr/>
        </p:nvGrpSpPr>
        <p:grpSpPr>
          <a:xfrm>
            <a:off x="2539000" y="1509950"/>
            <a:ext cx="1725300" cy="1607400"/>
            <a:chOff x="2539000" y="1509950"/>
            <a:chExt cx="1725300" cy="1607400"/>
          </a:xfrm>
        </p:grpSpPr>
        <p:sp>
          <p:nvSpPr>
            <p:cNvPr id="129" name="Google Shape;129;p28"/>
            <p:cNvSpPr/>
            <p:nvPr/>
          </p:nvSpPr>
          <p:spPr>
            <a:xfrm>
              <a:off x="2539000" y="1509950"/>
              <a:ext cx="1725300" cy="16074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EC9A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0" name="Google Shape;130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11887" y="1723875"/>
              <a:ext cx="1179525" cy="1179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1" name="Google Shape;131;p28"/>
          <p:cNvGrpSpPr/>
          <p:nvPr/>
        </p:nvGrpSpPr>
        <p:grpSpPr>
          <a:xfrm>
            <a:off x="4572000" y="1851950"/>
            <a:ext cx="4488600" cy="1536125"/>
            <a:chOff x="4572000" y="1851950"/>
            <a:chExt cx="4488600" cy="1536125"/>
          </a:xfrm>
        </p:grpSpPr>
        <p:sp>
          <p:nvSpPr>
            <p:cNvPr id="132" name="Google Shape;132;p28"/>
            <p:cNvSpPr txBox="1"/>
            <p:nvPr/>
          </p:nvSpPr>
          <p:spPr>
            <a:xfrm>
              <a:off x="4572000" y="1851950"/>
              <a:ext cx="44886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4800"/>
                <a:t>我們的</a:t>
              </a:r>
              <a:r>
                <a:rPr b="1" lang="zh-TW" sz="4800"/>
                <a:t>動機</a:t>
              </a:r>
              <a:endParaRPr b="1" sz="4800"/>
            </a:p>
          </p:txBody>
        </p:sp>
        <p:sp>
          <p:nvSpPr>
            <p:cNvPr id="133" name="Google Shape;133;p28"/>
            <p:cNvSpPr txBox="1"/>
            <p:nvPr/>
          </p:nvSpPr>
          <p:spPr>
            <a:xfrm>
              <a:off x="4634000" y="2741575"/>
              <a:ext cx="4161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000">
                  <a:solidFill>
                    <a:srgbClr val="86AEAF"/>
                  </a:solidFill>
                  <a:latin typeface="Average"/>
                  <a:ea typeface="Average"/>
                  <a:cs typeface="Average"/>
                  <a:sym typeface="Average"/>
                </a:rPr>
                <a:t>Our Philosophy</a:t>
              </a:r>
              <a:endParaRPr sz="3000">
                <a:solidFill>
                  <a:srgbClr val="86AEAF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9375" y="1236775"/>
            <a:ext cx="4749551" cy="222525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64"/>
          <p:cNvSpPr/>
          <p:nvPr/>
        </p:nvSpPr>
        <p:spPr>
          <a:xfrm>
            <a:off x="6612125" y="210275"/>
            <a:ext cx="2765700" cy="740100"/>
          </a:xfrm>
          <a:prstGeom prst="rect">
            <a:avLst/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45425A"/>
                </a:solidFill>
              </a:rPr>
              <a:t>來源</a:t>
            </a:r>
            <a:endParaRPr b="1" sz="3000">
              <a:solidFill>
                <a:srgbClr val="45425A"/>
              </a:solidFill>
            </a:endParaRPr>
          </a:p>
        </p:txBody>
      </p:sp>
      <p:sp>
        <p:nvSpPr>
          <p:cNvPr id="607" name="Google Shape;607;p64"/>
          <p:cNvSpPr/>
          <p:nvPr/>
        </p:nvSpPr>
        <p:spPr>
          <a:xfrm>
            <a:off x="3949375" y="3748425"/>
            <a:ext cx="45666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900">
                <a:solidFill>
                  <a:srgbClr val="45425A"/>
                </a:solidFill>
              </a:rPr>
              <a:t>參考來自50多歲的中年男子的意見進行參考，設置Youtube快捷使使用者方便進行娛樂</a:t>
            </a:r>
            <a:endParaRPr b="1" sz="1900">
              <a:solidFill>
                <a:srgbClr val="45425A"/>
              </a:solidFill>
            </a:endParaRPr>
          </a:p>
        </p:txBody>
      </p:sp>
      <p:pic>
        <p:nvPicPr>
          <p:cNvPr id="608" name="Google Shape;608;p64" title="6_影片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265" y="-48525"/>
            <a:ext cx="231458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65"/>
          <p:cNvSpPr/>
          <p:nvPr/>
        </p:nvSpPr>
        <p:spPr>
          <a:xfrm flipH="1" rot="10800000">
            <a:off x="2280600" y="859050"/>
            <a:ext cx="3033000" cy="4269900"/>
          </a:xfrm>
          <a:prstGeom prst="diagStripe">
            <a:avLst>
              <a:gd fmla="val 50000" name="adj"/>
            </a:avLst>
          </a:prstGeom>
          <a:solidFill>
            <a:srgbClr val="6678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65"/>
          <p:cNvSpPr/>
          <p:nvPr/>
        </p:nvSpPr>
        <p:spPr>
          <a:xfrm rot="902619">
            <a:off x="1186046" y="-400034"/>
            <a:ext cx="2209938" cy="6050768"/>
          </a:xfrm>
          <a:prstGeom prst="rect">
            <a:avLst/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5" name="Google Shape;615;p65"/>
          <p:cNvGrpSpPr/>
          <p:nvPr/>
        </p:nvGrpSpPr>
        <p:grpSpPr>
          <a:xfrm>
            <a:off x="4486250" y="1776925"/>
            <a:ext cx="4488600" cy="1997825"/>
            <a:chOff x="4486250" y="1776925"/>
            <a:chExt cx="4488600" cy="1997825"/>
          </a:xfrm>
        </p:grpSpPr>
        <p:sp>
          <p:nvSpPr>
            <p:cNvPr id="616" name="Google Shape;616;p65"/>
            <p:cNvSpPr txBox="1"/>
            <p:nvPr/>
          </p:nvSpPr>
          <p:spPr>
            <a:xfrm>
              <a:off x="4486250" y="1776925"/>
              <a:ext cx="44886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4800"/>
                <a:t>團購頁面設計</a:t>
              </a:r>
              <a:endParaRPr b="1" sz="4800"/>
            </a:p>
          </p:txBody>
        </p:sp>
        <p:sp>
          <p:nvSpPr>
            <p:cNvPr id="617" name="Google Shape;617;p65"/>
            <p:cNvSpPr txBox="1"/>
            <p:nvPr/>
          </p:nvSpPr>
          <p:spPr>
            <a:xfrm>
              <a:off x="4548250" y="2666550"/>
              <a:ext cx="41610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000">
                  <a:solidFill>
                    <a:srgbClr val="86AEAF"/>
                  </a:solidFill>
                  <a:latin typeface="Average"/>
                  <a:ea typeface="Average"/>
                  <a:cs typeface="Average"/>
                  <a:sym typeface="Average"/>
                </a:rPr>
                <a:t>Group Buying Page Design</a:t>
              </a:r>
              <a:endParaRPr sz="3000">
                <a:solidFill>
                  <a:srgbClr val="86AEAF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grpSp>
        <p:nvGrpSpPr>
          <p:cNvPr id="618" name="Google Shape;618;p65"/>
          <p:cNvGrpSpPr/>
          <p:nvPr/>
        </p:nvGrpSpPr>
        <p:grpSpPr>
          <a:xfrm>
            <a:off x="2539000" y="1509950"/>
            <a:ext cx="1725300" cy="1607400"/>
            <a:chOff x="2539000" y="1509950"/>
            <a:chExt cx="1725300" cy="1607400"/>
          </a:xfrm>
        </p:grpSpPr>
        <p:sp>
          <p:nvSpPr>
            <p:cNvPr id="619" name="Google Shape;619;p65"/>
            <p:cNvSpPr/>
            <p:nvPr/>
          </p:nvSpPr>
          <p:spPr>
            <a:xfrm>
              <a:off x="2539000" y="1509950"/>
              <a:ext cx="1725300" cy="16074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EC9A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20" name="Google Shape;620;p6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95700" y="1946250"/>
              <a:ext cx="1011900" cy="1011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6"/>
          <p:cNvSpPr/>
          <p:nvPr/>
        </p:nvSpPr>
        <p:spPr>
          <a:xfrm rot="1116553">
            <a:off x="4094344" y="-362506"/>
            <a:ext cx="1746724" cy="6261910"/>
          </a:xfrm>
          <a:prstGeom prst="parallelogram">
            <a:avLst>
              <a:gd fmla="val 25000" name="adj"/>
            </a:avLst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66"/>
          <p:cNvSpPr/>
          <p:nvPr/>
        </p:nvSpPr>
        <p:spPr>
          <a:xfrm>
            <a:off x="0" y="296000"/>
            <a:ext cx="2765700" cy="740100"/>
          </a:xfrm>
          <a:prstGeom prst="rect">
            <a:avLst/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45425A"/>
                </a:solidFill>
              </a:rPr>
              <a:t>介面設計</a:t>
            </a:r>
            <a:endParaRPr b="1" sz="3000">
              <a:solidFill>
                <a:srgbClr val="45425A"/>
              </a:solidFill>
            </a:endParaRPr>
          </a:p>
        </p:txBody>
      </p:sp>
      <p:sp>
        <p:nvSpPr>
          <p:cNvPr id="627" name="Google Shape;627;p66"/>
          <p:cNvSpPr/>
          <p:nvPr/>
        </p:nvSpPr>
        <p:spPr>
          <a:xfrm>
            <a:off x="6378300" y="4136200"/>
            <a:ext cx="2765700" cy="740100"/>
          </a:xfrm>
          <a:prstGeom prst="rect">
            <a:avLst/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45425A"/>
                </a:solidFill>
              </a:rPr>
              <a:t>功能設計</a:t>
            </a:r>
            <a:endParaRPr b="1" sz="3000">
              <a:solidFill>
                <a:srgbClr val="45425A"/>
              </a:solidFill>
            </a:endParaRPr>
          </a:p>
        </p:txBody>
      </p:sp>
      <p:sp>
        <p:nvSpPr>
          <p:cNvPr id="628" name="Google Shape;628;p66"/>
          <p:cNvSpPr txBox="1"/>
          <p:nvPr/>
        </p:nvSpPr>
        <p:spPr>
          <a:xfrm>
            <a:off x="264675" y="1812525"/>
            <a:ext cx="3483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5C63"/>
              </a:buClr>
              <a:buSzPts val="2000"/>
              <a:buChar char="⍚"/>
            </a:pPr>
            <a:r>
              <a:rPr lang="zh-TW" sz="2000">
                <a:solidFill>
                  <a:schemeClr val="dk1"/>
                </a:solidFill>
              </a:rPr>
              <a:t>大圖標以及大字體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5C63"/>
              </a:buClr>
              <a:buSzPts val="2000"/>
              <a:buChar char="⍚"/>
            </a:pPr>
            <a:r>
              <a:rPr lang="zh-TW" sz="2000">
                <a:solidFill>
                  <a:schemeClr val="dk1"/>
                </a:solidFill>
              </a:rPr>
              <a:t>清單式設計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⍚"/>
            </a:pPr>
            <a:r>
              <a:rPr lang="zh-TW" sz="2000">
                <a:solidFill>
                  <a:schemeClr val="dk1"/>
                </a:solidFill>
              </a:rPr>
              <a:t>垂直滑動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⍚"/>
            </a:pPr>
            <a:r>
              <a:rPr lang="zh-TW" sz="2000">
                <a:solidFill>
                  <a:schemeClr val="dk1"/>
                </a:solidFill>
              </a:rPr>
              <a:t>顯示日期與訂單狀態與名稱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629" name="Google Shape;629;p66"/>
          <p:cNvSpPr txBox="1"/>
          <p:nvPr/>
        </p:nvSpPr>
        <p:spPr>
          <a:xfrm>
            <a:off x="5893600" y="2155425"/>
            <a:ext cx="3483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5C63"/>
              </a:buClr>
              <a:buSzPts val="2000"/>
              <a:buChar char="⍚"/>
            </a:pPr>
            <a:r>
              <a:rPr lang="zh-TW" sz="2000">
                <a:solidFill>
                  <a:schemeClr val="dk1"/>
                </a:solidFill>
              </a:rPr>
              <a:t>新增訂單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5C63"/>
              </a:buClr>
              <a:buSzPts val="2000"/>
              <a:buChar char="⍚"/>
            </a:pPr>
            <a:r>
              <a:rPr lang="zh-TW" sz="2000">
                <a:solidFill>
                  <a:schemeClr val="dk1"/>
                </a:solidFill>
              </a:rPr>
              <a:t>跳轉到訂單介面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⍚"/>
            </a:pPr>
            <a:r>
              <a:rPr lang="zh-TW" sz="2000">
                <a:solidFill>
                  <a:schemeClr val="dk1"/>
                </a:solidFill>
              </a:rPr>
              <a:t>顯示訂單狀態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7"/>
          <p:cNvSpPr/>
          <p:nvPr/>
        </p:nvSpPr>
        <p:spPr>
          <a:xfrm>
            <a:off x="-497350" y="4080875"/>
            <a:ext cx="2765700" cy="740100"/>
          </a:xfrm>
          <a:prstGeom prst="rect">
            <a:avLst/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45425A"/>
                </a:solidFill>
              </a:rPr>
              <a:t>介面設計</a:t>
            </a:r>
            <a:endParaRPr b="1" sz="3000">
              <a:solidFill>
                <a:srgbClr val="45425A"/>
              </a:solidFill>
            </a:endParaRPr>
          </a:p>
        </p:txBody>
      </p:sp>
      <p:grpSp>
        <p:nvGrpSpPr>
          <p:cNvPr id="635" name="Google Shape;635;p67"/>
          <p:cNvGrpSpPr/>
          <p:nvPr/>
        </p:nvGrpSpPr>
        <p:grpSpPr>
          <a:xfrm>
            <a:off x="341339" y="-27828"/>
            <a:ext cx="6067511" cy="5160677"/>
            <a:chOff x="-11" y="-17178"/>
            <a:chExt cx="6067511" cy="5160677"/>
          </a:xfrm>
        </p:grpSpPr>
        <p:pic>
          <p:nvPicPr>
            <p:cNvPr id="636" name="Google Shape;636;p6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25150" y="0"/>
              <a:ext cx="2312725" cy="5143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7" name="Google Shape;637;p67"/>
            <p:cNvSpPr/>
            <p:nvPr/>
          </p:nvSpPr>
          <p:spPr>
            <a:xfrm>
              <a:off x="50675" y="318075"/>
              <a:ext cx="2076000" cy="572400"/>
            </a:xfrm>
            <a:prstGeom prst="rect">
              <a:avLst/>
            </a:prstGeom>
            <a:solidFill>
              <a:srgbClr val="667885">
                <a:alpha val="30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/>
                <a:t>    </a:t>
              </a:r>
              <a:endParaRPr b="1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    點擊建立新的訂單</a:t>
              </a:r>
              <a:endParaRPr/>
            </a:p>
          </p:txBody>
        </p:sp>
        <p:sp>
          <p:nvSpPr>
            <p:cNvPr id="638" name="Google Shape;638;p67"/>
            <p:cNvSpPr/>
            <p:nvPr/>
          </p:nvSpPr>
          <p:spPr>
            <a:xfrm flipH="1" rot="5929412">
              <a:off x="261741" y="-168188"/>
              <a:ext cx="557397" cy="1007319"/>
            </a:xfrm>
            <a:prstGeom prst="parallelogram">
              <a:avLst>
                <a:gd fmla="val 25000" name="adj"/>
              </a:avLst>
            </a:prstGeom>
            <a:solidFill>
              <a:srgbClr val="0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67"/>
            <p:cNvSpPr txBox="1"/>
            <p:nvPr/>
          </p:nvSpPr>
          <p:spPr>
            <a:xfrm>
              <a:off x="194700" y="135375"/>
              <a:ext cx="6915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600">
                  <a:solidFill>
                    <a:srgbClr val="FFFFFA"/>
                  </a:solidFill>
                </a:rPr>
                <a:t>添加</a:t>
              </a:r>
              <a:endParaRPr b="1" sz="1600">
                <a:solidFill>
                  <a:srgbClr val="FFFFFA"/>
                </a:solidFill>
              </a:endParaRPr>
            </a:p>
          </p:txBody>
        </p:sp>
        <p:cxnSp>
          <p:nvCxnSpPr>
            <p:cNvPr id="640" name="Google Shape;640;p67"/>
            <p:cNvCxnSpPr>
              <a:stCxn id="637" idx="3"/>
            </p:cNvCxnSpPr>
            <p:nvPr/>
          </p:nvCxnSpPr>
          <p:spPr>
            <a:xfrm flipH="1" rot="10800000">
              <a:off x="2126675" y="301875"/>
              <a:ext cx="372300" cy="3024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0D5C63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sp>
          <p:nvSpPr>
            <p:cNvPr id="641" name="Google Shape;641;p67"/>
            <p:cNvSpPr/>
            <p:nvPr/>
          </p:nvSpPr>
          <p:spPr>
            <a:xfrm>
              <a:off x="101350" y="1732100"/>
              <a:ext cx="2076000" cy="909900"/>
            </a:xfrm>
            <a:prstGeom prst="rect">
              <a:avLst/>
            </a:prstGeom>
            <a:solidFill>
              <a:srgbClr val="667885">
                <a:alpha val="30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/>
                <a:t>    </a:t>
              </a:r>
              <a:endParaRPr b="1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    使用者或其好友建立的訂單，點即可以查看詳細</a:t>
              </a:r>
              <a:endParaRPr/>
            </a:p>
          </p:txBody>
        </p:sp>
        <p:sp>
          <p:nvSpPr>
            <p:cNvPr id="642" name="Google Shape;642;p67"/>
            <p:cNvSpPr/>
            <p:nvPr/>
          </p:nvSpPr>
          <p:spPr>
            <a:xfrm flipH="1" rot="5929412">
              <a:off x="312416" y="1245837"/>
              <a:ext cx="557397" cy="1007319"/>
            </a:xfrm>
            <a:prstGeom prst="parallelogram">
              <a:avLst>
                <a:gd fmla="val 25000" name="adj"/>
              </a:avLst>
            </a:prstGeom>
            <a:solidFill>
              <a:srgbClr val="0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67"/>
            <p:cNvSpPr txBox="1"/>
            <p:nvPr/>
          </p:nvSpPr>
          <p:spPr>
            <a:xfrm>
              <a:off x="245375" y="1549400"/>
              <a:ext cx="6915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600">
                  <a:solidFill>
                    <a:srgbClr val="FFFFFA"/>
                  </a:solidFill>
                </a:rPr>
                <a:t>訂單</a:t>
              </a:r>
              <a:endParaRPr b="1" sz="1600">
                <a:solidFill>
                  <a:srgbClr val="FFFFFA"/>
                </a:solidFill>
              </a:endParaRPr>
            </a:p>
          </p:txBody>
        </p:sp>
        <p:cxnSp>
          <p:nvCxnSpPr>
            <p:cNvPr id="644" name="Google Shape;644;p67"/>
            <p:cNvCxnSpPr>
              <a:stCxn id="641" idx="3"/>
            </p:cNvCxnSpPr>
            <p:nvPr/>
          </p:nvCxnSpPr>
          <p:spPr>
            <a:xfrm flipH="1" rot="10800000">
              <a:off x="2177350" y="1884650"/>
              <a:ext cx="372300" cy="3024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0D5C63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sp>
          <p:nvSpPr>
            <p:cNvPr id="645" name="Google Shape;645;p67"/>
            <p:cNvSpPr/>
            <p:nvPr/>
          </p:nvSpPr>
          <p:spPr>
            <a:xfrm>
              <a:off x="4986600" y="2686125"/>
              <a:ext cx="1080900" cy="909900"/>
            </a:xfrm>
            <a:prstGeom prst="rect">
              <a:avLst/>
            </a:prstGeom>
            <a:solidFill>
              <a:srgbClr val="667885">
                <a:alpha val="30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/>
                <a:t>    </a:t>
              </a:r>
              <a:endParaRPr b="1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    顯示日期以及訂單狀態</a:t>
              </a:r>
              <a:endParaRPr/>
            </a:p>
          </p:txBody>
        </p:sp>
        <p:sp>
          <p:nvSpPr>
            <p:cNvPr id="646" name="Google Shape;646;p67"/>
            <p:cNvSpPr/>
            <p:nvPr/>
          </p:nvSpPr>
          <p:spPr>
            <a:xfrm flipH="1" rot="5929412">
              <a:off x="5197666" y="2199862"/>
              <a:ext cx="557397" cy="1007319"/>
            </a:xfrm>
            <a:prstGeom prst="parallelogram">
              <a:avLst>
                <a:gd fmla="val 25000" name="adj"/>
              </a:avLst>
            </a:prstGeom>
            <a:solidFill>
              <a:srgbClr val="0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67"/>
            <p:cNvSpPr txBox="1"/>
            <p:nvPr/>
          </p:nvSpPr>
          <p:spPr>
            <a:xfrm>
              <a:off x="5130625" y="2503425"/>
              <a:ext cx="6915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600">
                  <a:solidFill>
                    <a:srgbClr val="FFFFFA"/>
                  </a:solidFill>
                </a:rPr>
                <a:t>狀態</a:t>
              </a:r>
              <a:endParaRPr b="1" sz="1600">
                <a:solidFill>
                  <a:srgbClr val="FFFFFA"/>
                </a:solidFill>
              </a:endParaRPr>
            </a:p>
          </p:txBody>
        </p:sp>
        <p:cxnSp>
          <p:nvCxnSpPr>
            <p:cNvPr id="648" name="Google Shape;648;p67"/>
            <p:cNvCxnSpPr>
              <a:stCxn id="645" idx="2"/>
            </p:cNvCxnSpPr>
            <p:nvPr/>
          </p:nvCxnSpPr>
          <p:spPr>
            <a:xfrm rot="5400000">
              <a:off x="4053300" y="2672775"/>
              <a:ext cx="550500" cy="2397000"/>
            </a:xfrm>
            <a:prstGeom prst="bentConnector2">
              <a:avLst/>
            </a:prstGeom>
            <a:noFill/>
            <a:ln cap="flat" cmpd="sng" w="28575">
              <a:solidFill>
                <a:srgbClr val="0D5C63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  <p:pic>
        <p:nvPicPr>
          <p:cNvPr id="649" name="Google Shape;649;p67" title="7_團購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1276" y="-17175"/>
            <a:ext cx="2312726" cy="5139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6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8"/>
          <p:cNvSpPr/>
          <p:nvPr/>
        </p:nvSpPr>
        <p:spPr>
          <a:xfrm>
            <a:off x="-497350" y="4080875"/>
            <a:ext cx="2765700" cy="740100"/>
          </a:xfrm>
          <a:prstGeom prst="rect">
            <a:avLst/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45425A"/>
                </a:solidFill>
              </a:rPr>
              <a:t>介面設計</a:t>
            </a:r>
            <a:endParaRPr b="1" sz="3000">
              <a:solidFill>
                <a:srgbClr val="45425A"/>
              </a:solidFill>
            </a:endParaRPr>
          </a:p>
        </p:txBody>
      </p:sp>
      <p:grpSp>
        <p:nvGrpSpPr>
          <p:cNvPr id="655" name="Google Shape;655;p68"/>
          <p:cNvGrpSpPr/>
          <p:nvPr/>
        </p:nvGrpSpPr>
        <p:grpSpPr>
          <a:xfrm>
            <a:off x="2526114" y="-3"/>
            <a:ext cx="4597686" cy="5143502"/>
            <a:chOff x="290014" y="-3"/>
            <a:chExt cx="4597686" cy="5143502"/>
          </a:xfrm>
        </p:grpSpPr>
        <p:pic>
          <p:nvPicPr>
            <p:cNvPr id="656" name="Google Shape;656;p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4975" y="0"/>
              <a:ext cx="2312725" cy="5143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7" name="Google Shape;657;p68"/>
            <p:cNvSpPr/>
            <p:nvPr/>
          </p:nvSpPr>
          <p:spPr>
            <a:xfrm>
              <a:off x="616400" y="382850"/>
              <a:ext cx="1421700" cy="705300"/>
            </a:xfrm>
            <a:prstGeom prst="rect">
              <a:avLst/>
            </a:prstGeom>
            <a:solidFill>
              <a:srgbClr val="667885">
                <a:alpha val="30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/>
                <a:t>    </a:t>
              </a:r>
              <a:endParaRPr b="1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    該商品的名稱或連結</a:t>
              </a:r>
              <a:endParaRPr/>
            </a:p>
          </p:txBody>
        </p:sp>
        <p:sp>
          <p:nvSpPr>
            <p:cNvPr id="658" name="Google Shape;658;p68"/>
            <p:cNvSpPr/>
            <p:nvPr/>
          </p:nvSpPr>
          <p:spPr>
            <a:xfrm flipH="1" rot="5929412">
              <a:off x="551766" y="-151013"/>
              <a:ext cx="557397" cy="1007319"/>
            </a:xfrm>
            <a:prstGeom prst="parallelogram">
              <a:avLst>
                <a:gd fmla="val 25000" name="adj"/>
              </a:avLst>
            </a:prstGeom>
            <a:solidFill>
              <a:srgbClr val="0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68"/>
            <p:cNvSpPr txBox="1"/>
            <p:nvPr/>
          </p:nvSpPr>
          <p:spPr>
            <a:xfrm>
              <a:off x="290025" y="137100"/>
              <a:ext cx="1080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600">
                  <a:solidFill>
                    <a:srgbClr val="FFFFFA"/>
                  </a:solidFill>
                </a:rPr>
                <a:t>商品名稱</a:t>
              </a:r>
              <a:endParaRPr b="1" sz="1600">
                <a:solidFill>
                  <a:srgbClr val="FFFFFA"/>
                </a:solidFill>
              </a:endParaRPr>
            </a:p>
          </p:txBody>
        </p:sp>
        <p:cxnSp>
          <p:nvCxnSpPr>
            <p:cNvPr id="660" name="Google Shape;660;p68"/>
            <p:cNvCxnSpPr>
              <a:endCxn id="657" idx="3"/>
            </p:cNvCxnSpPr>
            <p:nvPr/>
          </p:nvCxnSpPr>
          <p:spPr>
            <a:xfrm flipH="1">
              <a:off x="2038100" y="436700"/>
              <a:ext cx="533700" cy="2988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0D5C63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sp>
          <p:nvSpPr>
            <p:cNvPr id="661" name="Google Shape;661;p68"/>
            <p:cNvSpPr/>
            <p:nvPr/>
          </p:nvSpPr>
          <p:spPr>
            <a:xfrm>
              <a:off x="731063" y="1760475"/>
              <a:ext cx="1421700" cy="705300"/>
            </a:xfrm>
            <a:prstGeom prst="rect">
              <a:avLst/>
            </a:prstGeom>
            <a:solidFill>
              <a:srgbClr val="667885">
                <a:alpha val="30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/>
                <a:t>    </a:t>
              </a:r>
              <a:endParaRPr b="1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    該商品的詳細資訊</a:t>
              </a:r>
              <a:endParaRPr/>
            </a:p>
          </p:txBody>
        </p:sp>
        <p:sp>
          <p:nvSpPr>
            <p:cNvPr id="662" name="Google Shape;662;p68"/>
            <p:cNvSpPr/>
            <p:nvPr/>
          </p:nvSpPr>
          <p:spPr>
            <a:xfrm flipH="1" rot="5929412">
              <a:off x="666428" y="1226612"/>
              <a:ext cx="557397" cy="1007319"/>
            </a:xfrm>
            <a:prstGeom prst="parallelogram">
              <a:avLst>
                <a:gd fmla="val 25000" name="adj"/>
              </a:avLst>
            </a:prstGeom>
            <a:solidFill>
              <a:srgbClr val="0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68"/>
            <p:cNvSpPr txBox="1"/>
            <p:nvPr/>
          </p:nvSpPr>
          <p:spPr>
            <a:xfrm>
              <a:off x="404688" y="1514725"/>
              <a:ext cx="1080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600">
                  <a:solidFill>
                    <a:srgbClr val="FFFFFA"/>
                  </a:solidFill>
                </a:rPr>
                <a:t>詳細資訊</a:t>
              </a:r>
              <a:endParaRPr b="1" sz="1600">
                <a:solidFill>
                  <a:srgbClr val="FFFFFA"/>
                </a:solidFill>
              </a:endParaRPr>
            </a:p>
          </p:txBody>
        </p:sp>
        <p:cxnSp>
          <p:nvCxnSpPr>
            <p:cNvPr id="664" name="Google Shape;664;p68"/>
            <p:cNvCxnSpPr>
              <a:endCxn id="661" idx="3"/>
            </p:cNvCxnSpPr>
            <p:nvPr/>
          </p:nvCxnSpPr>
          <p:spPr>
            <a:xfrm rot="10800000">
              <a:off x="2152763" y="2113125"/>
              <a:ext cx="734400" cy="6771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0D5C63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9" name="Google Shape;669;p69"/>
          <p:cNvGrpSpPr/>
          <p:nvPr/>
        </p:nvGrpSpPr>
        <p:grpSpPr>
          <a:xfrm>
            <a:off x="1719289" y="-69828"/>
            <a:ext cx="6551913" cy="5143502"/>
            <a:chOff x="290014" y="-3"/>
            <a:chExt cx="6551913" cy="5143502"/>
          </a:xfrm>
        </p:grpSpPr>
        <p:pic>
          <p:nvPicPr>
            <p:cNvPr id="670" name="Google Shape;670;p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4975" y="0"/>
              <a:ext cx="2312725" cy="5143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1" name="Google Shape;671;p69"/>
            <p:cNvSpPr/>
            <p:nvPr/>
          </p:nvSpPr>
          <p:spPr>
            <a:xfrm>
              <a:off x="616400" y="382850"/>
              <a:ext cx="1421700" cy="705300"/>
            </a:xfrm>
            <a:prstGeom prst="rect">
              <a:avLst/>
            </a:prstGeom>
            <a:solidFill>
              <a:srgbClr val="667885">
                <a:alpha val="30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/>
                <a:t>    </a:t>
              </a:r>
              <a:endParaRPr b="1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    該訂單的詳細資訊</a:t>
              </a:r>
              <a:endParaRPr/>
            </a:p>
          </p:txBody>
        </p:sp>
        <p:sp>
          <p:nvSpPr>
            <p:cNvPr id="672" name="Google Shape;672;p69"/>
            <p:cNvSpPr/>
            <p:nvPr/>
          </p:nvSpPr>
          <p:spPr>
            <a:xfrm flipH="1" rot="5929412">
              <a:off x="551766" y="-151013"/>
              <a:ext cx="557397" cy="1007319"/>
            </a:xfrm>
            <a:prstGeom prst="parallelogram">
              <a:avLst>
                <a:gd fmla="val 25000" name="adj"/>
              </a:avLst>
            </a:prstGeom>
            <a:solidFill>
              <a:srgbClr val="0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69"/>
            <p:cNvSpPr txBox="1"/>
            <p:nvPr/>
          </p:nvSpPr>
          <p:spPr>
            <a:xfrm>
              <a:off x="290025" y="137100"/>
              <a:ext cx="1080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600">
                  <a:solidFill>
                    <a:srgbClr val="FFFFFA"/>
                  </a:solidFill>
                </a:rPr>
                <a:t>訂單資訊</a:t>
              </a:r>
              <a:endParaRPr b="1" sz="1600">
                <a:solidFill>
                  <a:srgbClr val="FFFFFA"/>
                </a:solidFill>
              </a:endParaRPr>
            </a:p>
          </p:txBody>
        </p:sp>
        <p:cxnSp>
          <p:nvCxnSpPr>
            <p:cNvPr id="674" name="Google Shape;674;p69"/>
            <p:cNvCxnSpPr>
              <a:endCxn id="671" idx="3"/>
            </p:cNvCxnSpPr>
            <p:nvPr/>
          </p:nvCxnSpPr>
          <p:spPr>
            <a:xfrm flipH="1" rot="5400000">
              <a:off x="1010750" y="1762850"/>
              <a:ext cx="2709600" cy="654900"/>
            </a:xfrm>
            <a:prstGeom prst="bentConnector2">
              <a:avLst/>
            </a:prstGeom>
            <a:noFill/>
            <a:ln cap="flat" cmpd="sng" w="28575">
              <a:solidFill>
                <a:srgbClr val="0D5C63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sp>
          <p:nvSpPr>
            <p:cNvPr id="675" name="Google Shape;675;p69"/>
            <p:cNvSpPr/>
            <p:nvPr/>
          </p:nvSpPr>
          <p:spPr>
            <a:xfrm>
              <a:off x="5583427" y="2410525"/>
              <a:ext cx="1258500" cy="1441200"/>
            </a:xfrm>
            <a:prstGeom prst="rect">
              <a:avLst/>
            </a:prstGeom>
            <a:solidFill>
              <a:srgbClr val="667885">
                <a:alpha val="30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/>
                <a:t>    </a:t>
              </a:r>
              <a:endParaRPr b="1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    購買人的詳細資訊</a:t>
              </a:r>
              <a:endParaRPr/>
            </a:p>
          </p:txBody>
        </p:sp>
        <p:sp>
          <p:nvSpPr>
            <p:cNvPr id="676" name="Google Shape;676;p69"/>
            <p:cNvSpPr/>
            <p:nvPr/>
          </p:nvSpPr>
          <p:spPr>
            <a:xfrm flipH="1" rot="5929412">
              <a:off x="5518778" y="1876662"/>
              <a:ext cx="557397" cy="1007319"/>
            </a:xfrm>
            <a:prstGeom prst="parallelogram">
              <a:avLst>
                <a:gd fmla="val 25000" name="adj"/>
              </a:avLst>
            </a:prstGeom>
            <a:solidFill>
              <a:srgbClr val="0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69"/>
            <p:cNvSpPr txBox="1"/>
            <p:nvPr/>
          </p:nvSpPr>
          <p:spPr>
            <a:xfrm>
              <a:off x="5257038" y="2164775"/>
              <a:ext cx="1080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600">
                  <a:solidFill>
                    <a:srgbClr val="FFFFFA"/>
                  </a:solidFill>
                </a:rPr>
                <a:t>購買人</a:t>
              </a:r>
              <a:endParaRPr b="1" sz="1600">
                <a:solidFill>
                  <a:srgbClr val="FFFFFA"/>
                </a:solidFill>
              </a:endParaRPr>
            </a:p>
          </p:txBody>
        </p:sp>
        <p:cxnSp>
          <p:nvCxnSpPr>
            <p:cNvPr id="678" name="Google Shape;678;p69"/>
            <p:cNvCxnSpPr>
              <a:stCxn id="675" idx="1"/>
            </p:cNvCxnSpPr>
            <p:nvPr/>
          </p:nvCxnSpPr>
          <p:spPr>
            <a:xfrm flipH="1">
              <a:off x="4391227" y="3131125"/>
              <a:ext cx="1192200" cy="1441200"/>
            </a:xfrm>
            <a:prstGeom prst="bentConnector2">
              <a:avLst/>
            </a:prstGeom>
            <a:noFill/>
            <a:ln cap="flat" cmpd="sng" w="28575">
              <a:solidFill>
                <a:srgbClr val="0D5C63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  <p:sp>
        <p:nvSpPr>
          <p:cNvPr id="679" name="Google Shape;679;p69"/>
          <p:cNvSpPr/>
          <p:nvPr/>
        </p:nvSpPr>
        <p:spPr>
          <a:xfrm>
            <a:off x="-497350" y="4080875"/>
            <a:ext cx="2765700" cy="740100"/>
          </a:xfrm>
          <a:prstGeom prst="rect">
            <a:avLst/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45425A"/>
                </a:solidFill>
              </a:rPr>
              <a:t>介面設計</a:t>
            </a:r>
            <a:endParaRPr b="1" sz="3000">
              <a:solidFill>
                <a:srgbClr val="45425A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70"/>
          <p:cNvSpPr/>
          <p:nvPr/>
        </p:nvSpPr>
        <p:spPr>
          <a:xfrm rot="902619">
            <a:off x="1186046" y="-400034"/>
            <a:ext cx="2209938" cy="6050768"/>
          </a:xfrm>
          <a:prstGeom prst="rect">
            <a:avLst/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5" name="Google Shape;685;p70"/>
          <p:cNvGrpSpPr/>
          <p:nvPr/>
        </p:nvGrpSpPr>
        <p:grpSpPr>
          <a:xfrm>
            <a:off x="2539000" y="1509950"/>
            <a:ext cx="1725300" cy="1607400"/>
            <a:chOff x="2539000" y="1509950"/>
            <a:chExt cx="1725300" cy="1607400"/>
          </a:xfrm>
        </p:grpSpPr>
        <p:sp>
          <p:nvSpPr>
            <p:cNvPr id="686" name="Google Shape;686;p70"/>
            <p:cNvSpPr/>
            <p:nvPr/>
          </p:nvSpPr>
          <p:spPr>
            <a:xfrm>
              <a:off x="2539000" y="1509950"/>
              <a:ext cx="1725300" cy="16074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EC9A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87" name="Google Shape;687;p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11887" y="1723875"/>
              <a:ext cx="1179525" cy="1179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8" name="Google Shape;688;p70"/>
          <p:cNvGrpSpPr/>
          <p:nvPr/>
        </p:nvGrpSpPr>
        <p:grpSpPr>
          <a:xfrm>
            <a:off x="4572000" y="1851950"/>
            <a:ext cx="4488600" cy="1536125"/>
            <a:chOff x="4572000" y="1851950"/>
            <a:chExt cx="4488600" cy="1536125"/>
          </a:xfrm>
        </p:grpSpPr>
        <p:sp>
          <p:nvSpPr>
            <p:cNvPr id="689" name="Google Shape;689;p70"/>
            <p:cNvSpPr txBox="1"/>
            <p:nvPr/>
          </p:nvSpPr>
          <p:spPr>
            <a:xfrm>
              <a:off x="4572000" y="1851950"/>
              <a:ext cx="44886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4800"/>
                <a:t>結論</a:t>
              </a:r>
              <a:endParaRPr b="1" sz="4800"/>
            </a:p>
          </p:txBody>
        </p:sp>
        <p:sp>
          <p:nvSpPr>
            <p:cNvPr id="690" name="Google Shape;690;p70"/>
            <p:cNvSpPr txBox="1"/>
            <p:nvPr/>
          </p:nvSpPr>
          <p:spPr>
            <a:xfrm>
              <a:off x="4634000" y="2741575"/>
              <a:ext cx="4161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000">
                  <a:solidFill>
                    <a:srgbClr val="86AEAF"/>
                  </a:solidFill>
                  <a:latin typeface="Average"/>
                  <a:ea typeface="Average"/>
                  <a:cs typeface="Average"/>
                  <a:sym typeface="Average"/>
                </a:rPr>
                <a:t>Conclusion</a:t>
              </a:r>
              <a:endParaRPr sz="3000">
                <a:solidFill>
                  <a:srgbClr val="86AEAF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71"/>
          <p:cNvSpPr txBox="1"/>
          <p:nvPr/>
        </p:nvSpPr>
        <p:spPr>
          <a:xfrm>
            <a:off x="2528875" y="117875"/>
            <a:ext cx="5765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0D5C6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我們是否解決了問題?</a:t>
            </a:r>
            <a:endParaRPr b="1" sz="3000">
              <a:solidFill>
                <a:srgbClr val="0D5C6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696" name="Google Shape;696;p71"/>
          <p:cNvGrpSpPr/>
          <p:nvPr/>
        </p:nvGrpSpPr>
        <p:grpSpPr>
          <a:xfrm>
            <a:off x="1730013" y="764375"/>
            <a:ext cx="4714775" cy="1232400"/>
            <a:chOff x="525075" y="764375"/>
            <a:chExt cx="4714775" cy="1232400"/>
          </a:xfrm>
        </p:grpSpPr>
        <p:sp>
          <p:nvSpPr>
            <p:cNvPr id="697" name="Google Shape;697;p71"/>
            <p:cNvSpPr/>
            <p:nvPr/>
          </p:nvSpPr>
          <p:spPr>
            <a:xfrm>
              <a:off x="720350" y="1018700"/>
              <a:ext cx="4519500" cy="713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/>
                <a:t>             字體太小</a:t>
              </a:r>
              <a:endParaRPr sz="2400"/>
            </a:p>
          </p:txBody>
        </p:sp>
        <p:sp>
          <p:nvSpPr>
            <p:cNvPr id="698" name="Google Shape;698;p71"/>
            <p:cNvSpPr/>
            <p:nvPr/>
          </p:nvSpPr>
          <p:spPr>
            <a:xfrm>
              <a:off x="525075" y="764375"/>
              <a:ext cx="1264500" cy="1232400"/>
            </a:xfrm>
            <a:prstGeom prst="ellipse">
              <a:avLst/>
            </a:prstGeom>
            <a:solidFill>
              <a:srgbClr val="EC9A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3600">
                  <a:latin typeface="Vidaloka"/>
                  <a:ea typeface="Vidaloka"/>
                  <a:cs typeface="Vidaloka"/>
                  <a:sym typeface="Vidaloka"/>
                </a:rPr>
                <a:t>1</a:t>
              </a:r>
              <a:endParaRPr b="1" sz="3600"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grpSp>
        <p:nvGrpSpPr>
          <p:cNvPr id="699" name="Google Shape;699;p71"/>
          <p:cNvGrpSpPr/>
          <p:nvPr/>
        </p:nvGrpSpPr>
        <p:grpSpPr>
          <a:xfrm>
            <a:off x="1687150" y="3696375"/>
            <a:ext cx="4714775" cy="1232400"/>
            <a:chOff x="829875" y="1714475"/>
            <a:chExt cx="4714775" cy="1232400"/>
          </a:xfrm>
        </p:grpSpPr>
        <p:sp>
          <p:nvSpPr>
            <p:cNvPr id="700" name="Google Shape;700;p71"/>
            <p:cNvSpPr/>
            <p:nvPr/>
          </p:nvSpPr>
          <p:spPr>
            <a:xfrm>
              <a:off x="1025150" y="1968800"/>
              <a:ext cx="4519500" cy="713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>
                  <a:solidFill>
                    <a:schemeClr val="dk1"/>
                  </a:solidFill>
                </a:rPr>
                <a:t>             方便團購</a:t>
              </a: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701" name="Google Shape;701;p71"/>
            <p:cNvSpPr/>
            <p:nvPr/>
          </p:nvSpPr>
          <p:spPr>
            <a:xfrm>
              <a:off x="829875" y="1714475"/>
              <a:ext cx="1264500" cy="1232400"/>
            </a:xfrm>
            <a:prstGeom prst="ellipse">
              <a:avLst/>
            </a:prstGeom>
            <a:solidFill>
              <a:srgbClr val="EC9A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3600">
                  <a:latin typeface="Vidaloka"/>
                  <a:ea typeface="Vidaloka"/>
                  <a:cs typeface="Vidaloka"/>
                  <a:sym typeface="Vidaloka"/>
                </a:rPr>
                <a:t>4</a:t>
              </a:r>
              <a:endParaRPr b="1" sz="3600"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grpSp>
        <p:nvGrpSpPr>
          <p:cNvPr id="702" name="Google Shape;702;p71"/>
          <p:cNvGrpSpPr/>
          <p:nvPr/>
        </p:nvGrpSpPr>
        <p:grpSpPr>
          <a:xfrm>
            <a:off x="1730025" y="2742700"/>
            <a:ext cx="4714763" cy="1232400"/>
            <a:chOff x="379825" y="2614100"/>
            <a:chExt cx="4714763" cy="1232400"/>
          </a:xfrm>
        </p:grpSpPr>
        <p:sp>
          <p:nvSpPr>
            <p:cNvPr id="703" name="Google Shape;703;p71"/>
            <p:cNvSpPr/>
            <p:nvPr/>
          </p:nvSpPr>
          <p:spPr>
            <a:xfrm>
              <a:off x="575088" y="2887688"/>
              <a:ext cx="4519500" cy="713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>
                  <a:solidFill>
                    <a:schemeClr val="dk1"/>
                  </a:solidFill>
                </a:rPr>
                <a:t>             功能過於複雜</a:t>
              </a:r>
              <a:endParaRPr sz="2400"/>
            </a:p>
          </p:txBody>
        </p:sp>
        <p:sp>
          <p:nvSpPr>
            <p:cNvPr id="704" name="Google Shape;704;p71"/>
            <p:cNvSpPr/>
            <p:nvPr/>
          </p:nvSpPr>
          <p:spPr>
            <a:xfrm>
              <a:off x="379825" y="2614100"/>
              <a:ext cx="1264500" cy="1232400"/>
            </a:xfrm>
            <a:prstGeom prst="ellipse">
              <a:avLst/>
            </a:prstGeom>
            <a:solidFill>
              <a:srgbClr val="EC9A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3600">
                  <a:latin typeface="Vidaloka"/>
                  <a:ea typeface="Vidaloka"/>
                  <a:cs typeface="Vidaloka"/>
                  <a:sym typeface="Vidaloka"/>
                </a:rPr>
                <a:t>3</a:t>
              </a:r>
              <a:endParaRPr b="1" sz="3600"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grpSp>
        <p:nvGrpSpPr>
          <p:cNvPr id="705" name="Google Shape;705;p71"/>
          <p:cNvGrpSpPr/>
          <p:nvPr/>
        </p:nvGrpSpPr>
        <p:grpSpPr>
          <a:xfrm>
            <a:off x="1730025" y="1688925"/>
            <a:ext cx="4714775" cy="1232400"/>
            <a:chOff x="379825" y="1452525"/>
            <a:chExt cx="4714775" cy="1232400"/>
          </a:xfrm>
        </p:grpSpPr>
        <p:sp>
          <p:nvSpPr>
            <p:cNvPr id="706" name="Google Shape;706;p71"/>
            <p:cNvSpPr/>
            <p:nvPr/>
          </p:nvSpPr>
          <p:spPr>
            <a:xfrm>
              <a:off x="575100" y="1816400"/>
              <a:ext cx="4519500" cy="713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>
                  <a:solidFill>
                    <a:schemeClr val="dk1"/>
                  </a:solidFill>
                </a:rPr>
                <a:t>             聊天紀錄保存問題</a:t>
              </a: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707" name="Google Shape;707;p71"/>
            <p:cNvSpPr/>
            <p:nvPr/>
          </p:nvSpPr>
          <p:spPr>
            <a:xfrm>
              <a:off x="379825" y="1452525"/>
              <a:ext cx="1264500" cy="1232400"/>
            </a:xfrm>
            <a:prstGeom prst="ellipse">
              <a:avLst/>
            </a:prstGeom>
            <a:solidFill>
              <a:srgbClr val="EC9A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3600">
                  <a:latin typeface="Vidaloka"/>
                  <a:ea typeface="Vidaloka"/>
                  <a:cs typeface="Vidaloka"/>
                  <a:sym typeface="Vidaloka"/>
                </a:rPr>
                <a:t>2</a:t>
              </a:r>
              <a:endParaRPr b="1" sz="3600"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grpSp>
        <p:nvGrpSpPr>
          <p:cNvPr id="708" name="Google Shape;708;p71"/>
          <p:cNvGrpSpPr/>
          <p:nvPr/>
        </p:nvGrpSpPr>
        <p:grpSpPr>
          <a:xfrm>
            <a:off x="6401924" y="907275"/>
            <a:ext cx="889525" cy="900188"/>
            <a:chOff x="6172200" y="1393025"/>
            <a:chExt cx="1403700" cy="1414500"/>
          </a:xfrm>
        </p:grpSpPr>
        <p:sp>
          <p:nvSpPr>
            <p:cNvPr id="709" name="Google Shape;709;p71"/>
            <p:cNvSpPr/>
            <p:nvPr/>
          </p:nvSpPr>
          <p:spPr>
            <a:xfrm>
              <a:off x="6172200" y="1393025"/>
              <a:ext cx="1403700" cy="14145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71"/>
            <p:cNvSpPr/>
            <p:nvPr/>
          </p:nvSpPr>
          <p:spPr>
            <a:xfrm>
              <a:off x="6296550" y="1501625"/>
              <a:ext cx="1155000" cy="11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1" name="Google Shape;711;p71"/>
          <p:cNvGrpSpPr/>
          <p:nvPr/>
        </p:nvGrpSpPr>
        <p:grpSpPr>
          <a:xfrm>
            <a:off x="6444799" y="2970250"/>
            <a:ext cx="889525" cy="900188"/>
            <a:chOff x="6172200" y="1393025"/>
            <a:chExt cx="1403700" cy="1414500"/>
          </a:xfrm>
        </p:grpSpPr>
        <p:sp>
          <p:nvSpPr>
            <p:cNvPr id="712" name="Google Shape;712;p71"/>
            <p:cNvSpPr/>
            <p:nvPr/>
          </p:nvSpPr>
          <p:spPr>
            <a:xfrm>
              <a:off x="6172200" y="1393025"/>
              <a:ext cx="1403700" cy="14145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71"/>
            <p:cNvSpPr/>
            <p:nvPr/>
          </p:nvSpPr>
          <p:spPr>
            <a:xfrm>
              <a:off x="6296550" y="1501625"/>
              <a:ext cx="1155000" cy="11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4" name="Google Shape;714;p71"/>
          <p:cNvGrpSpPr/>
          <p:nvPr/>
        </p:nvGrpSpPr>
        <p:grpSpPr>
          <a:xfrm>
            <a:off x="6401924" y="1950363"/>
            <a:ext cx="889525" cy="900188"/>
            <a:chOff x="6172200" y="1393025"/>
            <a:chExt cx="1403700" cy="1414500"/>
          </a:xfrm>
        </p:grpSpPr>
        <p:sp>
          <p:nvSpPr>
            <p:cNvPr id="715" name="Google Shape;715;p71"/>
            <p:cNvSpPr/>
            <p:nvPr/>
          </p:nvSpPr>
          <p:spPr>
            <a:xfrm>
              <a:off x="6172200" y="1393025"/>
              <a:ext cx="1403700" cy="14145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71"/>
            <p:cNvSpPr/>
            <p:nvPr/>
          </p:nvSpPr>
          <p:spPr>
            <a:xfrm>
              <a:off x="6296550" y="1501625"/>
              <a:ext cx="1155000" cy="11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7" name="Google Shape;717;p71"/>
          <p:cNvGrpSpPr/>
          <p:nvPr/>
        </p:nvGrpSpPr>
        <p:grpSpPr>
          <a:xfrm>
            <a:off x="6444799" y="3975100"/>
            <a:ext cx="889525" cy="900188"/>
            <a:chOff x="6172200" y="1393025"/>
            <a:chExt cx="1403700" cy="1414500"/>
          </a:xfrm>
        </p:grpSpPr>
        <p:sp>
          <p:nvSpPr>
            <p:cNvPr id="718" name="Google Shape;718;p71"/>
            <p:cNvSpPr/>
            <p:nvPr/>
          </p:nvSpPr>
          <p:spPr>
            <a:xfrm>
              <a:off x="6172200" y="1393025"/>
              <a:ext cx="1403700" cy="14145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71"/>
            <p:cNvSpPr/>
            <p:nvPr/>
          </p:nvSpPr>
          <p:spPr>
            <a:xfrm>
              <a:off x="6296550" y="1501625"/>
              <a:ext cx="1155000" cy="1197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4" name="Google Shape;724;p72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{5CD5BE32-8F58-43E5-97F7-2C0C25BF345E}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101</a:t>
                      </a:r>
                      <a:endParaRPr sz="16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86AE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102</a:t>
                      </a:r>
                      <a:endParaRPr sz="16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86AE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103</a:t>
                      </a:r>
                      <a:endParaRPr sz="16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86AE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104</a:t>
                      </a:r>
                      <a:endParaRPr sz="16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86AE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106</a:t>
                      </a:r>
                      <a:endParaRPr sz="16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86AE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108</a:t>
                      </a:r>
                      <a:endParaRPr sz="16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86AE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109</a:t>
                      </a:r>
                      <a:endParaRPr sz="16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86AE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110</a:t>
                      </a:r>
                      <a:endParaRPr sz="16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86AEAF"/>
                    </a:solidFill>
                  </a:tcPr>
                </a:tc>
              </a:tr>
              <a:tr h="478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跳出AlterDialog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EC9A2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設定各種屬性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EC9A2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背景色設定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EC9A2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AlterDialog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問YES或是NO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EC9A2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啟動Activity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EC9A2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建立recycleview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EC9A2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狀態列顯示訊息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EC9A2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顯示CTL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EC9A29"/>
                    </a:solidFill>
                  </a:tcPr>
                </a:tc>
              </a:tr>
              <a:tr h="449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顯示string.xml的字串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EC9A2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使用values檔案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EC9A2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點選消失字樣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EC9A2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顯示圖片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EC9A2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startacticityforresultcode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EC9A2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建立adapter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EC9A2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顯示縮圖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EC9A2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顯示Banner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EC9A29"/>
                    </a:solidFill>
                  </a:tcPr>
                </a:tc>
              </a:tr>
              <a:tr h="502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AlterDialog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勾選列表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EC9A2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設定輸入資料型態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EC9A2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輸入型態設定]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EC9A2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Log出訊息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EC9A2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getCode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EC9A2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建立清單項目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EC9A2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自訂UI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EC9A2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顯示Snackbar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EC9A29"/>
                    </a:solidFill>
                  </a:tcPr>
                </a:tc>
              </a:tr>
              <a:tr h="507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AlterDialog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按鈕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EC9A2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傳資料到另外一個Activity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EC9A2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checkbox設定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EC9A2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清除圖片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EC9A2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關閉Activity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EC9A2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呈現清單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EC9A2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另開網頁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EC9A2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顯示清單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EC9A29"/>
                    </a:solidFill>
                  </a:tcPr>
                </a:tc>
              </a:tr>
              <a:tr h="47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關閉</a:t>
                      </a:r>
                      <a:r>
                        <a:rPr lang="zh-TW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altedialog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EC9A2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輸出到小數點第二位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EC9A2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明碼顯示密碼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EC9A2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Toast訊息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EC9A2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點選清單向怒有動作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EC9A2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下拉選單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EC9A2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Toast訊息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EC9A29"/>
                    </a:solidFill>
                  </a:tcPr>
                </a:tc>
              </a:tr>
              <a:tr h="33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再次點選有功能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EC9A2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切換密碼顯示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73"/>
          <p:cNvSpPr/>
          <p:nvPr/>
        </p:nvSpPr>
        <p:spPr>
          <a:xfrm>
            <a:off x="-117850" y="889400"/>
            <a:ext cx="9612000" cy="1821600"/>
          </a:xfrm>
          <a:prstGeom prst="rect">
            <a:avLst/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>
                <a:solidFill>
                  <a:srgbClr val="FFFFFA"/>
                </a:solidFill>
              </a:rPr>
              <a:t>謝謝聆聽!</a:t>
            </a:r>
            <a:endParaRPr sz="6000">
              <a:solidFill>
                <a:srgbClr val="FFFFFA"/>
              </a:solidFill>
            </a:endParaRPr>
          </a:p>
        </p:txBody>
      </p:sp>
      <p:sp>
        <p:nvSpPr>
          <p:cNvPr id="730" name="Google Shape;730;p73"/>
          <p:cNvSpPr/>
          <p:nvPr/>
        </p:nvSpPr>
        <p:spPr>
          <a:xfrm>
            <a:off x="-117850" y="2936075"/>
            <a:ext cx="9258300" cy="192900"/>
          </a:xfrm>
          <a:prstGeom prst="rect">
            <a:avLst/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9"/>
          <p:cNvPicPr preferRelativeResize="0"/>
          <p:nvPr/>
        </p:nvPicPr>
        <p:blipFill rotWithShape="1">
          <a:blip r:embed="rId3">
            <a:alphaModFix/>
          </a:blip>
          <a:srcRect b="0" l="31043" r="25257" t="0"/>
          <a:stretch/>
        </p:blipFill>
        <p:spPr>
          <a:xfrm>
            <a:off x="0" y="0"/>
            <a:ext cx="30003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9"/>
          <p:cNvPicPr preferRelativeResize="0"/>
          <p:nvPr/>
        </p:nvPicPr>
        <p:blipFill rotWithShape="1">
          <a:blip r:embed="rId4">
            <a:alphaModFix/>
          </a:blip>
          <a:srcRect b="0" l="40784" r="29473" t="0"/>
          <a:stretch/>
        </p:blipFill>
        <p:spPr>
          <a:xfrm>
            <a:off x="3000375" y="0"/>
            <a:ext cx="291465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9"/>
          <p:cNvPicPr preferRelativeResize="0"/>
          <p:nvPr/>
        </p:nvPicPr>
        <p:blipFill rotWithShape="1">
          <a:blip r:embed="rId5">
            <a:alphaModFix/>
          </a:blip>
          <a:srcRect b="0" l="36362" r="20595" t="0"/>
          <a:stretch/>
        </p:blipFill>
        <p:spPr>
          <a:xfrm>
            <a:off x="5915025" y="0"/>
            <a:ext cx="3228975" cy="5310343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9"/>
          <p:cNvSpPr/>
          <p:nvPr/>
        </p:nvSpPr>
        <p:spPr>
          <a:xfrm>
            <a:off x="-169825" y="-121300"/>
            <a:ext cx="9546900" cy="5410500"/>
          </a:xfrm>
          <a:prstGeom prst="rect">
            <a:avLst/>
          </a:prstGeom>
          <a:solidFill>
            <a:srgbClr val="667885">
              <a:alpha val="488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9"/>
          <p:cNvSpPr/>
          <p:nvPr/>
        </p:nvSpPr>
        <p:spPr>
          <a:xfrm>
            <a:off x="-21425" y="4429850"/>
            <a:ext cx="3000300" cy="717900"/>
          </a:xfrm>
          <a:prstGeom prst="round1Rect">
            <a:avLst>
              <a:gd fmla="val 16667" name="adj"/>
            </a:avLst>
          </a:prstGeom>
          <a:solidFill>
            <a:srgbClr val="4542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FFFA"/>
                </a:solidFill>
              </a:rPr>
              <a:t>長輩常抱怨字體太小</a:t>
            </a:r>
            <a:endParaRPr b="1" sz="2400">
              <a:solidFill>
                <a:srgbClr val="FFFFFA"/>
              </a:solidFill>
            </a:endParaRPr>
          </a:p>
        </p:txBody>
      </p:sp>
      <p:sp>
        <p:nvSpPr>
          <p:cNvPr id="143" name="Google Shape;143;p29"/>
          <p:cNvSpPr/>
          <p:nvPr/>
        </p:nvSpPr>
        <p:spPr>
          <a:xfrm rot="10800000">
            <a:off x="3021825" y="0"/>
            <a:ext cx="2893200" cy="717900"/>
          </a:xfrm>
          <a:prstGeom prst="round1Rect">
            <a:avLst>
              <a:gd fmla="val 16667" name="adj"/>
            </a:avLst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A"/>
              </a:solidFill>
            </a:endParaRPr>
          </a:p>
        </p:txBody>
      </p:sp>
      <p:sp>
        <p:nvSpPr>
          <p:cNvPr id="144" name="Google Shape;144;p29"/>
          <p:cNvSpPr/>
          <p:nvPr/>
        </p:nvSpPr>
        <p:spPr>
          <a:xfrm>
            <a:off x="5915025" y="4429850"/>
            <a:ext cx="3228900" cy="717900"/>
          </a:xfrm>
          <a:prstGeom prst="round1Rect">
            <a:avLst>
              <a:gd fmla="val 16667" name="adj"/>
            </a:avLst>
          </a:prstGeom>
          <a:solidFill>
            <a:srgbClr val="6678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FFFA"/>
                </a:solidFill>
              </a:rPr>
              <a:t>line 操作功能複雜</a:t>
            </a:r>
            <a:endParaRPr b="1" sz="2400">
              <a:solidFill>
                <a:srgbClr val="FFFFFA"/>
              </a:solidFill>
            </a:endParaRPr>
          </a:p>
        </p:txBody>
      </p:sp>
      <p:sp>
        <p:nvSpPr>
          <p:cNvPr id="145" name="Google Shape;145;p29"/>
          <p:cNvSpPr txBox="1"/>
          <p:nvPr/>
        </p:nvSpPr>
        <p:spPr>
          <a:xfrm>
            <a:off x="3139650" y="81900"/>
            <a:ext cx="2636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FFFA"/>
                </a:solidFill>
              </a:rPr>
              <a:t>資料轉移不方便</a:t>
            </a:r>
            <a:endParaRPr b="1" sz="2400">
              <a:solidFill>
                <a:srgbClr val="FFFFFA"/>
              </a:solidFill>
            </a:endParaRPr>
          </a:p>
        </p:txBody>
      </p:sp>
      <p:cxnSp>
        <p:nvCxnSpPr>
          <p:cNvPr id="146" name="Google Shape;146;p29"/>
          <p:cNvCxnSpPr/>
          <p:nvPr/>
        </p:nvCxnSpPr>
        <p:spPr>
          <a:xfrm>
            <a:off x="2978975" y="-10800"/>
            <a:ext cx="21300" cy="5165100"/>
          </a:xfrm>
          <a:prstGeom prst="straightConnector1">
            <a:avLst/>
          </a:prstGeom>
          <a:noFill/>
          <a:ln cap="flat" cmpd="sng" w="76200">
            <a:solidFill>
              <a:srgbClr val="FFFFF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29"/>
          <p:cNvCxnSpPr/>
          <p:nvPr/>
        </p:nvCxnSpPr>
        <p:spPr>
          <a:xfrm>
            <a:off x="5915125" y="-10800"/>
            <a:ext cx="21300" cy="5165100"/>
          </a:xfrm>
          <a:prstGeom prst="straightConnector1">
            <a:avLst/>
          </a:prstGeom>
          <a:noFill/>
          <a:ln cap="flat" cmpd="sng" w="76200">
            <a:solidFill>
              <a:srgbClr val="FFFFF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29"/>
          <p:cNvSpPr txBox="1"/>
          <p:nvPr/>
        </p:nvSpPr>
        <p:spPr>
          <a:xfrm>
            <a:off x="203438" y="717900"/>
            <a:ext cx="2636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FFFFFA"/>
                </a:solidFill>
              </a:rPr>
              <a:t>身邊大於50歲以上的長輩大多會抱怨line的字體太小，不方便使用</a:t>
            </a:r>
            <a:endParaRPr b="1" sz="1800">
              <a:solidFill>
                <a:srgbClr val="FFFFFA"/>
              </a:solidFill>
            </a:endParaRPr>
          </a:p>
        </p:txBody>
      </p:sp>
      <p:sp>
        <p:nvSpPr>
          <p:cNvPr id="149" name="Google Shape;149;p29"/>
          <p:cNvSpPr txBox="1"/>
          <p:nvPr/>
        </p:nvSpPr>
        <p:spPr>
          <a:xfrm>
            <a:off x="203438" y="1917200"/>
            <a:ext cx="26361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FFFFFA"/>
                </a:solidFill>
              </a:rPr>
              <a:t>line </a:t>
            </a:r>
            <a:r>
              <a:rPr b="1" lang="zh-TW" sz="1800">
                <a:solidFill>
                  <a:srgbClr val="FFFFFA"/>
                </a:solidFill>
              </a:rPr>
              <a:t>可以調整字</a:t>
            </a:r>
            <a:r>
              <a:rPr b="1" lang="zh-TW" sz="1800">
                <a:solidFill>
                  <a:srgbClr val="FFFFFA"/>
                </a:solidFill>
              </a:rPr>
              <a:t>體，</a:t>
            </a:r>
            <a:r>
              <a:rPr b="1" lang="zh-TW" sz="1800">
                <a:solidFill>
                  <a:srgbClr val="FFFFFA"/>
                </a:solidFill>
              </a:rPr>
              <a:t>但是對於不熟悉電子產品的老人來說需要晚輩幫忙</a:t>
            </a:r>
            <a:endParaRPr b="1" sz="1800">
              <a:solidFill>
                <a:srgbClr val="FFFFF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FFFFFA"/>
                </a:solidFill>
              </a:rPr>
              <a:t>或是額外添購老人機，但是老人機的配備未必是長輩希望的</a:t>
            </a:r>
            <a:endParaRPr b="1" sz="1800">
              <a:solidFill>
                <a:srgbClr val="FFFFFA"/>
              </a:solidFill>
            </a:endParaRPr>
          </a:p>
        </p:txBody>
      </p:sp>
      <p:sp>
        <p:nvSpPr>
          <p:cNvPr id="150" name="Google Shape;150;p29"/>
          <p:cNvSpPr txBox="1"/>
          <p:nvPr/>
        </p:nvSpPr>
        <p:spPr>
          <a:xfrm>
            <a:off x="3139688" y="1316125"/>
            <a:ext cx="26361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FFFFFA"/>
                </a:solidFill>
              </a:rPr>
              <a:t>line的備份與帳號轉移操作很不方便</a:t>
            </a:r>
            <a:endParaRPr b="1" sz="1800">
              <a:solidFill>
                <a:srgbClr val="FFFFF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FFFFFA"/>
                </a:solidFill>
              </a:rPr>
              <a:t>通常都需要晚輩從旁協助，這點對獨居老人非常不友好</a:t>
            </a:r>
            <a:endParaRPr b="1" sz="1800">
              <a:solidFill>
                <a:srgbClr val="FFFFF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FFFFFA"/>
                </a:solidFill>
              </a:rPr>
              <a:t>我們希望設計自動備份以及簡易登陸的系統</a:t>
            </a:r>
            <a:endParaRPr b="1" sz="1800">
              <a:solidFill>
                <a:srgbClr val="FFFFFA"/>
              </a:solidFill>
            </a:endParaRPr>
          </a:p>
        </p:txBody>
      </p:sp>
      <p:sp>
        <p:nvSpPr>
          <p:cNvPr id="151" name="Google Shape;151;p29"/>
          <p:cNvSpPr txBox="1"/>
          <p:nvPr/>
        </p:nvSpPr>
        <p:spPr>
          <a:xfrm>
            <a:off x="6350713" y="1106300"/>
            <a:ext cx="26361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FFFFFA"/>
                </a:solidFill>
              </a:rPr>
              <a:t>line</a:t>
            </a:r>
            <a:r>
              <a:rPr b="1" lang="zh-TW" sz="1800">
                <a:solidFill>
                  <a:srgbClr val="FFFFFA"/>
                </a:solidFill>
              </a:rPr>
              <a:t>的功能非常多，對年輕人來說是很容易理解的，然而對於長輩來說，他們用到的功能就只有那幾樣，介面卻很複雜，非常不友好</a:t>
            </a:r>
            <a:endParaRPr b="1" sz="1800">
              <a:solidFill>
                <a:srgbClr val="FFFFF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FFFFFA"/>
                </a:solidFill>
              </a:rPr>
              <a:t>我們希望能專為老人設計，設計簡單明瞭又功能齊全的介面</a:t>
            </a:r>
            <a:endParaRPr b="1" sz="1800">
              <a:solidFill>
                <a:srgbClr val="FFFFFA"/>
              </a:solidFill>
            </a:endParaRPr>
          </a:p>
        </p:txBody>
      </p:sp>
      <p:sp>
        <p:nvSpPr>
          <p:cNvPr id="152" name="Google Shape;152;p29"/>
          <p:cNvSpPr/>
          <p:nvPr/>
        </p:nvSpPr>
        <p:spPr>
          <a:xfrm>
            <a:off x="5915021" y="-121300"/>
            <a:ext cx="4452300" cy="531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9"/>
          <p:cNvSpPr/>
          <p:nvPr/>
        </p:nvSpPr>
        <p:spPr>
          <a:xfrm>
            <a:off x="2930350" y="-108000"/>
            <a:ext cx="6398100" cy="535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/>
          <p:nvPr/>
        </p:nvSpPr>
        <p:spPr>
          <a:xfrm rot="8098212">
            <a:off x="1327126" y="362418"/>
            <a:ext cx="407930" cy="5848480"/>
          </a:xfrm>
          <a:prstGeom prst="parallelogram">
            <a:avLst>
              <a:gd fmla="val 25000" name="adj"/>
            </a:avLst>
          </a:prstGeom>
          <a:solidFill>
            <a:srgbClr val="6678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9" name="Google Shape;159;p30"/>
          <p:cNvGrpSpPr/>
          <p:nvPr/>
        </p:nvGrpSpPr>
        <p:grpSpPr>
          <a:xfrm>
            <a:off x="-824309" y="-730257"/>
            <a:ext cx="3771132" cy="5007305"/>
            <a:chOff x="-824309" y="-730257"/>
            <a:chExt cx="3771132" cy="5007305"/>
          </a:xfrm>
        </p:grpSpPr>
        <p:sp>
          <p:nvSpPr>
            <p:cNvPr id="160" name="Google Shape;160;p30"/>
            <p:cNvSpPr/>
            <p:nvPr/>
          </p:nvSpPr>
          <p:spPr>
            <a:xfrm rot="2118946">
              <a:off x="298917" y="-954667"/>
              <a:ext cx="513249" cy="4047920"/>
            </a:xfrm>
            <a:prstGeom prst="parallelogram">
              <a:avLst>
                <a:gd fmla="val 25000" name="adj"/>
              </a:avLst>
            </a:prstGeom>
            <a:solidFill>
              <a:srgbClr val="0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0"/>
            <p:cNvSpPr/>
            <p:nvPr/>
          </p:nvSpPr>
          <p:spPr>
            <a:xfrm rot="2118157">
              <a:off x="885207" y="-1150918"/>
              <a:ext cx="408033" cy="5848631"/>
            </a:xfrm>
            <a:prstGeom prst="parallelogram">
              <a:avLst>
                <a:gd fmla="val 25000" name="adj"/>
              </a:avLst>
            </a:prstGeom>
            <a:solidFill>
              <a:srgbClr val="0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" name="Google Shape;162;p30"/>
          <p:cNvSpPr txBox="1"/>
          <p:nvPr/>
        </p:nvSpPr>
        <p:spPr>
          <a:xfrm>
            <a:off x="2383150" y="417900"/>
            <a:ext cx="7297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為此，我們整理出以下問題並試圖找出解決方法:</a:t>
            </a:r>
            <a:endParaRPr sz="2400"/>
          </a:p>
        </p:txBody>
      </p:sp>
      <p:graphicFrame>
        <p:nvGraphicFramePr>
          <p:cNvPr id="163" name="Google Shape;163;p30"/>
          <p:cNvGraphicFramePr/>
          <p:nvPr/>
        </p:nvGraphicFramePr>
        <p:xfrm>
          <a:off x="1959650" y="1505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{5CD5BE32-8F58-43E5-97F7-2C0C25BF345E}</a:tableStyleId>
              </a:tblPr>
              <a:tblGrid>
                <a:gridCol w="3474325"/>
                <a:gridCol w="3474325"/>
              </a:tblGrid>
              <a:tr h="375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600">
                          <a:solidFill>
                            <a:srgbClr val="FFFFFA"/>
                          </a:solidFill>
                        </a:rPr>
                        <a:t>問題調查</a:t>
                      </a:r>
                      <a:endParaRPr b="1" sz="1600">
                        <a:solidFill>
                          <a:srgbClr val="FFFFFA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66788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600">
                          <a:solidFill>
                            <a:srgbClr val="FFFFFA"/>
                          </a:solidFill>
                        </a:rPr>
                        <a:t>解決方法</a:t>
                      </a:r>
                      <a:endParaRPr b="1" sz="1600">
                        <a:solidFill>
                          <a:srgbClr val="FFFFFA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667885"/>
                    </a:solidFill>
                  </a:tcPr>
                </a:tc>
              </a:tr>
              <a:tr h="375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字體太小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大圖標+原生大字體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75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功能太複雜不會用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只設計必要的功能跟簡化分頁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75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團購會用line記事本統計但是不方便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設計專門團購功能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75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換新機都要叫兒女回家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自動備份功能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/>
          <p:nvPr/>
        </p:nvSpPr>
        <p:spPr>
          <a:xfrm rot="902619">
            <a:off x="1186046" y="-400034"/>
            <a:ext cx="2209938" cy="6050768"/>
          </a:xfrm>
          <a:prstGeom prst="rect">
            <a:avLst/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" name="Google Shape;169;p31"/>
          <p:cNvGrpSpPr/>
          <p:nvPr/>
        </p:nvGrpSpPr>
        <p:grpSpPr>
          <a:xfrm>
            <a:off x="2539000" y="1509950"/>
            <a:ext cx="1725300" cy="1607400"/>
            <a:chOff x="2539000" y="1509950"/>
            <a:chExt cx="1725300" cy="1607400"/>
          </a:xfrm>
        </p:grpSpPr>
        <p:sp>
          <p:nvSpPr>
            <p:cNvPr id="170" name="Google Shape;170;p31"/>
            <p:cNvSpPr/>
            <p:nvPr/>
          </p:nvSpPr>
          <p:spPr>
            <a:xfrm>
              <a:off x="2539000" y="1509950"/>
              <a:ext cx="1725300" cy="16074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EC9A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1" name="Google Shape;171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11887" y="1723875"/>
              <a:ext cx="1179525" cy="1179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2" name="Google Shape;172;p31"/>
          <p:cNvGrpSpPr/>
          <p:nvPr/>
        </p:nvGrpSpPr>
        <p:grpSpPr>
          <a:xfrm>
            <a:off x="4572000" y="1851950"/>
            <a:ext cx="4488600" cy="1536125"/>
            <a:chOff x="4572000" y="1851950"/>
            <a:chExt cx="4488600" cy="1536125"/>
          </a:xfrm>
        </p:grpSpPr>
        <p:sp>
          <p:nvSpPr>
            <p:cNvPr id="173" name="Google Shape;173;p31"/>
            <p:cNvSpPr txBox="1"/>
            <p:nvPr/>
          </p:nvSpPr>
          <p:spPr>
            <a:xfrm>
              <a:off x="4572000" y="1851950"/>
              <a:ext cx="44886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4800"/>
                <a:t>我們的理念</a:t>
              </a:r>
              <a:endParaRPr b="1" sz="4800"/>
            </a:p>
          </p:txBody>
        </p:sp>
        <p:sp>
          <p:nvSpPr>
            <p:cNvPr id="174" name="Google Shape;174;p31"/>
            <p:cNvSpPr txBox="1"/>
            <p:nvPr/>
          </p:nvSpPr>
          <p:spPr>
            <a:xfrm>
              <a:off x="4634000" y="2741575"/>
              <a:ext cx="4161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000">
                  <a:solidFill>
                    <a:srgbClr val="86AEAF"/>
                  </a:solidFill>
                  <a:latin typeface="Average"/>
                  <a:ea typeface="Average"/>
                  <a:cs typeface="Average"/>
                  <a:sym typeface="Average"/>
                </a:rPr>
                <a:t>O</a:t>
              </a:r>
              <a:r>
                <a:rPr lang="zh-TW" sz="3000">
                  <a:solidFill>
                    <a:srgbClr val="86AEAF"/>
                  </a:solidFill>
                  <a:latin typeface="Average"/>
                  <a:ea typeface="Average"/>
                  <a:cs typeface="Average"/>
                  <a:sym typeface="Average"/>
                </a:rPr>
                <a:t>ur Philosophy</a:t>
              </a:r>
              <a:endParaRPr sz="3000">
                <a:solidFill>
                  <a:srgbClr val="86AEAF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/>
          <p:nvPr/>
        </p:nvSpPr>
        <p:spPr>
          <a:xfrm>
            <a:off x="-169825" y="-121300"/>
            <a:ext cx="9546900" cy="5410500"/>
          </a:xfrm>
          <a:prstGeom prst="rect">
            <a:avLst/>
          </a:prstGeom>
          <a:solidFill>
            <a:srgbClr val="667885">
              <a:alpha val="488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2"/>
          <p:cNvSpPr txBox="1"/>
          <p:nvPr/>
        </p:nvSpPr>
        <p:spPr>
          <a:xfrm>
            <a:off x="4464175" y="652625"/>
            <a:ext cx="541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2"/>
          <p:cNvSpPr/>
          <p:nvPr/>
        </p:nvSpPr>
        <p:spPr>
          <a:xfrm>
            <a:off x="121275" y="1267700"/>
            <a:ext cx="4112400" cy="736800"/>
          </a:xfrm>
          <a:prstGeom prst="roundRect">
            <a:avLst>
              <a:gd fmla="val 16667" name="adj"/>
            </a:avLst>
          </a:prstGeom>
          <a:solidFill>
            <a:srgbClr val="4542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>
                <a:solidFill>
                  <a:srgbClr val="FFFFFA"/>
                </a:solidFill>
              </a:rPr>
              <a:t>專為銀髮族設計的界面</a:t>
            </a:r>
            <a:endParaRPr sz="2400">
              <a:solidFill>
                <a:srgbClr val="FFFFFA"/>
              </a:solidFill>
            </a:endParaRPr>
          </a:p>
        </p:txBody>
      </p:sp>
      <p:sp>
        <p:nvSpPr>
          <p:cNvPr id="182" name="Google Shape;182;p32"/>
          <p:cNvSpPr/>
          <p:nvPr/>
        </p:nvSpPr>
        <p:spPr>
          <a:xfrm>
            <a:off x="121275" y="3414800"/>
            <a:ext cx="5155800" cy="736800"/>
          </a:xfrm>
          <a:prstGeom prst="roundRect">
            <a:avLst>
              <a:gd fmla="val 16667" name="adj"/>
            </a:avLst>
          </a:prstGeom>
          <a:solidFill>
            <a:srgbClr val="6678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A"/>
                </a:solidFill>
              </a:rPr>
              <a:t>不需要調整系統就擁有足夠大的字體</a:t>
            </a:r>
            <a:endParaRPr sz="2400">
              <a:solidFill>
                <a:srgbClr val="FFFFFA"/>
              </a:solidFill>
            </a:endParaRPr>
          </a:p>
        </p:txBody>
      </p:sp>
      <p:sp>
        <p:nvSpPr>
          <p:cNvPr id="183" name="Google Shape;183;p32"/>
          <p:cNvSpPr/>
          <p:nvPr/>
        </p:nvSpPr>
        <p:spPr>
          <a:xfrm>
            <a:off x="121275" y="2341250"/>
            <a:ext cx="4112400" cy="736800"/>
          </a:xfrm>
          <a:prstGeom prst="roundRect">
            <a:avLst>
              <a:gd fmla="val 16667" name="adj"/>
            </a:avLst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A"/>
                </a:solidFill>
              </a:rPr>
              <a:t>方便易用且簡單強大的功能</a:t>
            </a:r>
            <a:endParaRPr sz="2400">
              <a:solidFill>
                <a:srgbClr val="FFFFFA"/>
              </a:solidFill>
            </a:endParaRPr>
          </a:p>
        </p:txBody>
      </p:sp>
      <p:sp>
        <p:nvSpPr>
          <p:cNvPr id="184" name="Google Shape;184;p32"/>
          <p:cNvSpPr/>
          <p:nvPr/>
        </p:nvSpPr>
        <p:spPr>
          <a:xfrm>
            <a:off x="6645000" y="0"/>
            <a:ext cx="2499000" cy="3845400"/>
          </a:xfrm>
          <a:prstGeom prst="rect">
            <a:avLst/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FFFFFA"/>
                </a:solidFill>
              </a:rPr>
              <a:t>開發讓下個世代老人能夠安心使用的通訊社群軟體</a:t>
            </a:r>
            <a:endParaRPr b="1" sz="3000">
              <a:solidFill>
                <a:srgbClr val="FFFFFA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/>
          <p:nvPr/>
        </p:nvSpPr>
        <p:spPr>
          <a:xfrm flipH="1" rot="10800000">
            <a:off x="2280600" y="859050"/>
            <a:ext cx="3033000" cy="4269900"/>
          </a:xfrm>
          <a:prstGeom prst="diagStripe">
            <a:avLst>
              <a:gd fmla="val 50000" name="adj"/>
            </a:avLst>
          </a:prstGeom>
          <a:solidFill>
            <a:srgbClr val="6678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3"/>
          <p:cNvSpPr/>
          <p:nvPr/>
        </p:nvSpPr>
        <p:spPr>
          <a:xfrm rot="902619">
            <a:off x="1186046" y="-400034"/>
            <a:ext cx="2209938" cy="6050768"/>
          </a:xfrm>
          <a:prstGeom prst="rect">
            <a:avLst/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1" name="Google Shape;191;p33"/>
          <p:cNvGrpSpPr/>
          <p:nvPr/>
        </p:nvGrpSpPr>
        <p:grpSpPr>
          <a:xfrm>
            <a:off x="2539000" y="1509950"/>
            <a:ext cx="1725300" cy="1607400"/>
            <a:chOff x="2539000" y="1509950"/>
            <a:chExt cx="1725300" cy="1607400"/>
          </a:xfrm>
        </p:grpSpPr>
        <p:sp>
          <p:nvSpPr>
            <p:cNvPr id="192" name="Google Shape;192;p33"/>
            <p:cNvSpPr/>
            <p:nvPr/>
          </p:nvSpPr>
          <p:spPr>
            <a:xfrm>
              <a:off x="2539000" y="1509950"/>
              <a:ext cx="1725300" cy="16074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EC9A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3" name="Google Shape;193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87288" y="1772063"/>
              <a:ext cx="1228725" cy="1228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4" name="Google Shape;194;p33"/>
          <p:cNvGrpSpPr/>
          <p:nvPr/>
        </p:nvGrpSpPr>
        <p:grpSpPr>
          <a:xfrm>
            <a:off x="4572000" y="1851950"/>
            <a:ext cx="4488600" cy="1536125"/>
            <a:chOff x="4572000" y="1851950"/>
            <a:chExt cx="4488600" cy="1536125"/>
          </a:xfrm>
        </p:grpSpPr>
        <p:sp>
          <p:nvSpPr>
            <p:cNvPr id="195" name="Google Shape;195;p33"/>
            <p:cNvSpPr txBox="1"/>
            <p:nvPr/>
          </p:nvSpPr>
          <p:spPr>
            <a:xfrm>
              <a:off x="4572000" y="1851950"/>
              <a:ext cx="44886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4800"/>
                <a:t>註冊頁面</a:t>
              </a:r>
              <a:endParaRPr b="1" sz="4800"/>
            </a:p>
          </p:txBody>
        </p:sp>
        <p:sp>
          <p:nvSpPr>
            <p:cNvPr id="196" name="Google Shape;196;p33"/>
            <p:cNvSpPr txBox="1"/>
            <p:nvPr/>
          </p:nvSpPr>
          <p:spPr>
            <a:xfrm>
              <a:off x="4634000" y="2741575"/>
              <a:ext cx="4161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000">
                  <a:solidFill>
                    <a:srgbClr val="86AEAF"/>
                  </a:solidFill>
                  <a:latin typeface="Average"/>
                  <a:ea typeface="Average"/>
                  <a:cs typeface="Average"/>
                  <a:sym typeface="Average"/>
                </a:rPr>
                <a:t>Register Interface</a:t>
              </a:r>
              <a:endParaRPr sz="3000">
                <a:solidFill>
                  <a:srgbClr val="86AEAF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